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86" r:id="rId3"/>
    <p:sldId id="285" r:id="rId4"/>
    <p:sldId id="287" r:id="rId5"/>
    <p:sldId id="280" r:id="rId6"/>
    <p:sldId id="272" r:id="rId7"/>
    <p:sldId id="271" r:id="rId8"/>
    <p:sldId id="273" r:id="rId9"/>
    <p:sldId id="27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50CB4-3E09-4B04-BFA8-FCC0AA431040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46A7-91B9-43D6-8708-D75C76CE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DC0F-6487-4930-80CA-BD3DD66B6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46A7-91B9-43D6-8708-D75C76CE27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4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0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EFF1-6DA6-4253-A615-DF31A275F6A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F16A-1F13-4CAA-8893-F0FA9315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9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50643"/>
            <a:ext cx="9236292" cy="530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343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+mj-ea"/>
                <a:ea typeface="+mj-ea"/>
                <a:cs typeface="Adobe 고딕 Std B"/>
              </a:rPr>
              <a:t> </a:t>
            </a:r>
            <a:endParaRPr lang="en-US" sz="4000" dirty="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9170978" cy="16085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</a:br>
            <a: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  <a:t>KAINOS HEALING MINISTRY</a:t>
            </a:r>
          </a:p>
          <a:p>
            <a:r>
              <a:rPr lang="ko-KR" altLang="en-US" sz="3200" b="1" dirty="0" err="1">
                <a:solidFill>
                  <a:schemeClr val="accent6"/>
                </a:solidFill>
                <a:latin typeface="+mj-ea"/>
                <a:cs typeface="Adobe 고딕 Std B"/>
              </a:rPr>
              <a:t>카이노스</a:t>
            </a:r>
            <a:r>
              <a:rPr lang="ko-KR" altLang="en-US" sz="3200" b="1" dirty="0">
                <a:solidFill>
                  <a:schemeClr val="accent6"/>
                </a:solidFill>
                <a:latin typeface="+mj-ea"/>
                <a:cs typeface="Adobe 고딕 Std B"/>
              </a:rPr>
              <a:t> 치유 사역원</a:t>
            </a:r>
            <a:endParaRPr lang="en-US" altLang="ko-KR" sz="3200" b="1" dirty="0">
              <a:solidFill>
                <a:schemeClr val="accent6"/>
              </a:solidFill>
              <a:latin typeface="+mj-ea"/>
              <a:cs typeface="Adobe 고딕 Std B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1"/>
            <a:ext cx="6629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이기는 자의 훈련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 </a:t>
            </a: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율법에 대한 오해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</a:t>
            </a:r>
            <a:endParaRPr lang="en-US" sz="40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5465297"/>
            <a:ext cx="1143000" cy="12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5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“</a:t>
            </a:r>
            <a:r>
              <a:rPr lang="ko-KR" altLang="en-US" sz="2800" b="1" dirty="0"/>
              <a:t>너희는 도를 </a:t>
            </a:r>
            <a:r>
              <a:rPr lang="ko-KR" altLang="en-US" sz="2800" b="1" dirty="0">
                <a:solidFill>
                  <a:srgbClr val="C00000"/>
                </a:solidFill>
              </a:rPr>
              <a:t>행하는 자가 되고 </a:t>
            </a:r>
            <a:r>
              <a:rPr lang="ko-KR" altLang="en-US" sz="2800" b="1" dirty="0"/>
              <a:t>듣기만 하여 자신을 속이는 자가 되지 말라</a:t>
            </a:r>
            <a:r>
              <a:rPr lang="en-US" sz="2800" b="1" dirty="0"/>
              <a:t>” – </a:t>
            </a:r>
            <a:r>
              <a:rPr lang="ko-KR" altLang="en-US" sz="2800" b="1" dirty="0"/>
              <a:t>약 </a:t>
            </a:r>
            <a:r>
              <a:rPr lang="en-US" altLang="ko-KR" sz="2800" b="1" dirty="0"/>
              <a:t>1:22</a:t>
            </a:r>
          </a:p>
          <a:p>
            <a:endParaRPr lang="en-US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자유하게 하는 </a:t>
            </a:r>
            <a:r>
              <a:rPr lang="ko-KR" altLang="en-US" sz="2800" b="1" dirty="0">
                <a:solidFill>
                  <a:srgbClr val="0070C0"/>
                </a:solidFill>
              </a:rPr>
              <a:t>온전한 율법</a:t>
            </a:r>
            <a:r>
              <a:rPr lang="ko-KR" altLang="en-US" sz="2800" b="1" dirty="0"/>
              <a:t>을 들여다보고 있는 자는 듣고 잊어버리는 자가 아니요 </a:t>
            </a:r>
            <a:r>
              <a:rPr lang="ko-KR" altLang="en-US" sz="2800" b="1" dirty="0">
                <a:solidFill>
                  <a:srgbClr val="0070C0"/>
                </a:solidFill>
              </a:rPr>
              <a:t>실행하는 자니 </a:t>
            </a:r>
            <a:r>
              <a:rPr lang="ko-KR" altLang="en-US" sz="2800" b="1" dirty="0"/>
              <a:t>이 사람이 그 행하는 일에 복을 받으리라</a:t>
            </a:r>
            <a:r>
              <a:rPr lang="en-US" sz="2800" b="1" dirty="0"/>
              <a:t>” </a:t>
            </a:r>
          </a:p>
          <a:p>
            <a:pPr marL="0" indent="0">
              <a:buNone/>
            </a:pPr>
            <a:r>
              <a:rPr lang="en-US" sz="2800" b="1" dirty="0"/>
              <a:t>     – </a:t>
            </a:r>
            <a:r>
              <a:rPr lang="ko-KR" altLang="en-US" sz="2800" b="1" dirty="0"/>
              <a:t>약 </a:t>
            </a:r>
            <a:r>
              <a:rPr lang="en-US" altLang="ko-KR" sz="2800" b="1" dirty="0"/>
              <a:t>1:25</a:t>
            </a:r>
          </a:p>
          <a:p>
            <a:endParaRPr lang="en-US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너희는 </a:t>
            </a:r>
            <a:r>
              <a:rPr lang="ko-KR" altLang="en-US" sz="2800" b="1" dirty="0">
                <a:solidFill>
                  <a:srgbClr val="C00000"/>
                </a:solidFill>
              </a:rPr>
              <a:t>자유의 율법</a:t>
            </a:r>
            <a:r>
              <a:rPr lang="ko-KR" altLang="en-US" sz="2800" b="1" dirty="0"/>
              <a:t>대로</a:t>
            </a:r>
            <a:r>
              <a:rPr lang="ko-KR" altLang="en-US" sz="2800" b="1" dirty="0">
                <a:solidFill>
                  <a:srgbClr val="C00000"/>
                </a:solidFill>
              </a:rPr>
              <a:t> </a:t>
            </a:r>
            <a:r>
              <a:rPr lang="ko-KR" altLang="en-US" sz="2800" b="1" dirty="0"/>
              <a:t>심판받을 자처럼 말도 하고 행하기도 하라</a:t>
            </a:r>
            <a:r>
              <a:rPr lang="en-US" sz="2800" b="1" dirty="0"/>
              <a:t>” – </a:t>
            </a:r>
            <a:r>
              <a:rPr lang="ko-KR" altLang="en-US" sz="2800" b="1" dirty="0"/>
              <a:t>약 </a:t>
            </a:r>
            <a:r>
              <a:rPr lang="en-US" altLang="ko-KR" sz="2800" b="1" dirty="0"/>
              <a:t>2:12</a:t>
            </a:r>
            <a:endParaRPr lang="en-US" sz="2800" dirty="0"/>
          </a:p>
          <a:p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ko-KR" altLang="en-US" b="1" dirty="0"/>
              <a:t>천국은 원하지만 법은 지키기 싫다 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8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sz="2400" b="1" dirty="0"/>
          </a:p>
          <a:p>
            <a:pPr marL="0" indent="0">
              <a:buNone/>
            </a:pPr>
            <a:r>
              <a:rPr lang="ko-KR" altLang="en-US" sz="2400" b="1" dirty="0"/>
              <a:t>믿기만 하면 죄가운데 살아도 하나님께서   은혜로 다 용서하시고 덮어주신다</a:t>
            </a:r>
            <a:endParaRPr lang="en-US" altLang="ko-KR" sz="24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altLang="ko-KR" sz="2400" b="1" dirty="0"/>
          </a:p>
          <a:p>
            <a:pPr marL="0" indent="0">
              <a:buNone/>
            </a:pPr>
            <a:endParaRPr lang="en-US" altLang="ko-KR" sz="2400" b="1" dirty="0"/>
          </a:p>
          <a:p>
            <a:pPr marL="0" indent="0">
              <a:buNone/>
            </a:pPr>
            <a:r>
              <a:rPr lang="ko-KR" altLang="en-US" sz="2400" b="1" dirty="0"/>
              <a:t>율법은 이미 폐해졌기 때문에 더 이상 지킬 필요가 없다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ko-KR" altLang="en-US" b="1" dirty="0"/>
              <a:t>신자들이 죄를 버리지 못하는 이유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47255" y="1905000"/>
            <a:ext cx="313944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C00000"/>
                </a:solidFill>
              </a:rPr>
              <a:t>은혜에 대한 오해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55" y="3886200"/>
            <a:ext cx="32004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rgbClr val="0070C0"/>
                </a:solidFill>
              </a:rPr>
              <a:t>     율법에 대한 오해</a:t>
            </a:r>
            <a:endParaRPr lang="en-US" altLang="ko-K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2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“</a:t>
            </a:r>
            <a:r>
              <a:rPr lang="ko-KR" altLang="en-US" sz="2800" b="1" dirty="0"/>
              <a:t>그런즉 우리가 믿음으로 말미암아 율법을 폐하느뇨 그럴 수 없느니라 </a:t>
            </a:r>
            <a:r>
              <a:rPr lang="ko-KR" altLang="en-US" sz="2800" b="1" dirty="0">
                <a:solidFill>
                  <a:srgbClr val="C00000"/>
                </a:solidFill>
              </a:rPr>
              <a:t>도리어 율법을 굳게 세우느니라</a:t>
            </a:r>
            <a:r>
              <a:rPr lang="en-US" sz="2800" b="1" dirty="0"/>
              <a:t>” – </a:t>
            </a:r>
            <a:r>
              <a:rPr lang="ko-KR" altLang="en-US" sz="2800" b="1" dirty="0"/>
              <a:t>롬 </a:t>
            </a:r>
            <a:r>
              <a:rPr lang="en-US" altLang="ko-KR" sz="2800" b="1" dirty="0"/>
              <a:t>3:31</a:t>
            </a:r>
          </a:p>
          <a:p>
            <a:endParaRPr lang="en-US" altLang="ko-KR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율법이 육신으로 말미암아 연약하여 할 수 없는 그것을 하나님은 하시나니 곧 죄를 인하여 자기 아들을 죄 있는 육신의 모양으로 보내어 육신에 죄를 정하사 육신을 좇지 않고 그</a:t>
            </a:r>
            <a:r>
              <a:rPr lang="en-US" sz="2800" b="1" dirty="0"/>
              <a:t> </a:t>
            </a:r>
            <a:r>
              <a:rPr lang="ko-KR" altLang="en-US" sz="2800" b="1" dirty="0"/>
              <a:t>영을 좇아 행하는 우리에게 </a:t>
            </a:r>
            <a:r>
              <a:rPr lang="ko-KR" altLang="en-US" sz="2800" b="1" dirty="0">
                <a:solidFill>
                  <a:srgbClr val="0070C0"/>
                </a:solidFill>
              </a:rPr>
              <a:t>율법의 요구를 이루어지게 </a:t>
            </a:r>
            <a:r>
              <a:rPr lang="ko-KR" altLang="en-US" sz="2800" b="1" dirty="0"/>
              <a:t>하려 하심이니라</a:t>
            </a:r>
            <a:r>
              <a:rPr lang="en-US" sz="2800" b="1" dirty="0"/>
              <a:t>”</a:t>
            </a:r>
            <a:r>
              <a:rPr lang="en-US" sz="2800" dirty="0"/>
              <a:t> </a:t>
            </a:r>
            <a:r>
              <a:rPr lang="en-US" sz="2800" b="1" dirty="0"/>
              <a:t>– </a:t>
            </a:r>
            <a:r>
              <a:rPr lang="ko-KR" altLang="en-US" sz="2800" b="1" dirty="0"/>
              <a:t>롬 </a:t>
            </a:r>
            <a:r>
              <a:rPr lang="en-US" altLang="ko-KR" sz="2800" b="1" dirty="0"/>
              <a:t>8:3-4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율법은 지킬 필요가 없다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85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ko-KR" altLang="en-US" sz="2800" b="1" dirty="0"/>
              <a:t>너희가 </a:t>
            </a:r>
            <a:r>
              <a:rPr lang="ko-KR" altLang="en-US" sz="2800" b="1" dirty="0">
                <a:solidFill>
                  <a:srgbClr val="C00000"/>
                </a:solidFill>
              </a:rPr>
              <a:t>육신대로 살면 </a:t>
            </a:r>
            <a:r>
              <a:rPr lang="ko-KR" altLang="en-US" sz="2800" b="1" dirty="0"/>
              <a:t>반드시 </a:t>
            </a:r>
            <a:r>
              <a:rPr lang="ko-KR" altLang="en-US" sz="2800" b="1" dirty="0">
                <a:solidFill>
                  <a:srgbClr val="C00000"/>
                </a:solidFill>
              </a:rPr>
              <a:t>죽을 것이로되 </a:t>
            </a:r>
            <a:r>
              <a:rPr lang="ko-KR" altLang="en-US" sz="2800" b="1" dirty="0"/>
              <a:t>영으로써 몸의 행실을 죽이면 살리니</a:t>
            </a:r>
            <a:r>
              <a:rPr lang="en-US" altLang="ko-KR" sz="2800" b="1" dirty="0"/>
              <a:t>” – </a:t>
            </a:r>
            <a:r>
              <a:rPr lang="ko-KR" altLang="en-US" sz="2800" b="1" dirty="0"/>
              <a:t>롬 </a:t>
            </a:r>
            <a:r>
              <a:rPr lang="en-US" altLang="ko-KR" sz="2800" b="1" dirty="0"/>
              <a:t>8:13</a:t>
            </a:r>
          </a:p>
          <a:p>
            <a:endParaRPr lang="en-US" sz="2800" b="1" dirty="0"/>
          </a:p>
          <a:p>
            <a:r>
              <a:rPr lang="ko-KR" altLang="en-US" sz="2800" b="1" dirty="0">
                <a:solidFill>
                  <a:srgbClr val="0070C0"/>
                </a:solidFill>
              </a:rPr>
              <a:t>율법의 요구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– </a:t>
            </a:r>
            <a:r>
              <a:rPr lang="ko-KR" altLang="en-US" sz="2800" b="1" dirty="0"/>
              <a:t>하나님 사랑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이웃 사랑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이 두 계명이 온 </a:t>
            </a:r>
            <a:r>
              <a:rPr lang="ko-KR" altLang="en-US" sz="2800" b="1" dirty="0">
                <a:solidFill>
                  <a:srgbClr val="C00000"/>
                </a:solidFill>
              </a:rPr>
              <a:t>율법과 선지자</a:t>
            </a:r>
            <a:r>
              <a:rPr lang="ko-KR" altLang="en-US" sz="2800" b="1" dirty="0"/>
              <a:t>의 </a:t>
            </a:r>
            <a:r>
              <a:rPr lang="ko-KR" altLang="en-US" sz="2800" b="1" dirty="0">
                <a:solidFill>
                  <a:srgbClr val="0070C0"/>
                </a:solidFill>
              </a:rPr>
              <a:t>강령</a:t>
            </a:r>
            <a:r>
              <a:rPr lang="ko-KR" altLang="en-US" sz="2800" b="1" dirty="0"/>
              <a:t>이니라</a:t>
            </a:r>
            <a:r>
              <a:rPr lang="en-US" altLang="ko-KR" sz="2800" b="1" dirty="0"/>
              <a:t>” </a:t>
            </a:r>
          </a:p>
          <a:p>
            <a:pPr marL="0" indent="0">
              <a:buNone/>
            </a:pPr>
            <a:r>
              <a:rPr lang="en-US" altLang="ko-KR" sz="2800" b="1" dirty="0"/>
              <a:t>     – </a:t>
            </a:r>
            <a:r>
              <a:rPr lang="ko-KR" altLang="en-US" sz="2800" b="1" dirty="0"/>
              <a:t>마 </a:t>
            </a:r>
            <a:r>
              <a:rPr lang="en-US" altLang="ko-KR" sz="2800" b="1" dirty="0"/>
              <a:t>22:40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율법의 요구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874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ko-KR" altLang="en-US" b="1" dirty="0"/>
              <a:t>내가 율법이나 선지자나 폐하러 온 줄로 생각지 말라 폐하러 온 것이 아니요 </a:t>
            </a:r>
            <a:r>
              <a:rPr lang="ko-KR" altLang="en-US" b="1" dirty="0">
                <a:solidFill>
                  <a:srgbClr val="C00000"/>
                </a:solidFill>
              </a:rPr>
              <a:t>완전케 하려 함이로라 </a:t>
            </a:r>
            <a:endParaRPr lang="en-US" altLang="ko-KR" b="1" dirty="0">
              <a:solidFill>
                <a:srgbClr val="C00000"/>
              </a:solidFill>
            </a:endParaRPr>
          </a:p>
          <a:p>
            <a:endParaRPr lang="en-US" altLang="ko-KR" b="1" dirty="0">
              <a:solidFill>
                <a:srgbClr val="C00000"/>
              </a:solidFill>
            </a:endParaRPr>
          </a:p>
          <a:p>
            <a:r>
              <a:rPr lang="ko-KR" altLang="en-US" b="1" dirty="0"/>
              <a:t>진실로 너희에게 이르노니</a:t>
            </a:r>
            <a:r>
              <a:rPr lang="en-US" b="1" dirty="0"/>
              <a:t> </a:t>
            </a:r>
            <a:r>
              <a:rPr lang="ko-KR" altLang="en-US" b="1" dirty="0"/>
              <a:t>천지가 없어지기 전에는 율법의 일점 일획이라도 반드시 없어지지 아니하고 </a:t>
            </a:r>
            <a:r>
              <a:rPr lang="ko-KR" altLang="en-US" b="1" dirty="0">
                <a:solidFill>
                  <a:srgbClr val="0070C0"/>
                </a:solidFill>
              </a:rPr>
              <a:t>다 이루리라</a:t>
            </a:r>
            <a:r>
              <a:rPr lang="en-US" altLang="ko-KR" b="1" dirty="0"/>
              <a:t>” </a:t>
            </a:r>
          </a:p>
          <a:p>
            <a:pPr marL="0" indent="0">
              <a:buNone/>
            </a:pPr>
            <a:r>
              <a:rPr lang="en-US" altLang="ko-KR" b="1" dirty="0"/>
              <a:t>    – </a:t>
            </a:r>
            <a:r>
              <a:rPr lang="ko-KR" altLang="en-US" b="1" dirty="0"/>
              <a:t>마 </a:t>
            </a:r>
            <a:r>
              <a:rPr lang="en-US" altLang="ko-KR" b="1" dirty="0"/>
              <a:t>5:17-18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율법을 완전케 하러 오신 예수님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85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“(</a:t>
            </a:r>
            <a:r>
              <a:rPr lang="ko-KR" altLang="en-US" b="1" dirty="0"/>
              <a:t>생략</a:t>
            </a:r>
            <a:r>
              <a:rPr lang="en-US" b="1" dirty="0"/>
              <a:t>) </a:t>
            </a:r>
            <a:r>
              <a:rPr lang="ko-KR" altLang="en-US" b="1" dirty="0"/>
              <a:t>남을 사랑하는 자는 </a:t>
            </a:r>
            <a:r>
              <a:rPr lang="ko-KR" altLang="en-US" b="1" dirty="0">
                <a:solidFill>
                  <a:srgbClr val="C00000"/>
                </a:solidFill>
              </a:rPr>
              <a:t>율법을 다 이루었느니라</a:t>
            </a:r>
            <a:r>
              <a:rPr lang="en-US" altLang="ko-KR" b="1" dirty="0"/>
              <a:t>” – </a:t>
            </a:r>
            <a:r>
              <a:rPr lang="ko-KR" altLang="en-US" b="1" dirty="0"/>
              <a:t>롬 </a:t>
            </a:r>
            <a:r>
              <a:rPr lang="en-US" altLang="ko-KR" b="1" dirty="0"/>
              <a:t>13:8</a:t>
            </a:r>
          </a:p>
          <a:p>
            <a:endParaRPr lang="en-US" altLang="ko-KR" b="1" dirty="0"/>
          </a:p>
          <a:p>
            <a:r>
              <a:rPr lang="en-US" b="1" dirty="0"/>
              <a:t> “</a:t>
            </a:r>
            <a:r>
              <a:rPr lang="ko-KR" altLang="en-US" b="1" dirty="0"/>
              <a:t>사랑은 이웃에게 악을 행치 아니하나니 그러므로 </a:t>
            </a:r>
            <a:r>
              <a:rPr lang="ko-KR" altLang="en-US" b="1" dirty="0">
                <a:solidFill>
                  <a:srgbClr val="0070C0"/>
                </a:solidFill>
              </a:rPr>
              <a:t>사랑은 율법의 완성</a:t>
            </a:r>
            <a:r>
              <a:rPr lang="ko-KR" altLang="en-US" b="1" dirty="0"/>
              <a:t>이니라</a:t>
            </a:r>
            <a:r>
              <a:rPr lang="en-US" b="1" dirty="0"/>
              <a:t>” </a:t>
            </a:r>
          </a:p>
          <a:p>
            <a:pPr marL="0" indent="0">
              <a:buNone/>
            </a:pPr>
            <a:r>
              <a:rPr lang="en-US" b="1" dirty="0"/>
              <a:t>    – </a:t>
            </a:r>
            <a:r>
              <a:rPr lang="ko-KR" altLang="en-US" b="1" dirty="0"/>
              <a:t>롬 </a:t>
            </a:r>
            <a:r>
              <a:rPr lang="en-US" altLang="ko-KR" b="1" dirty="0"/>
              <a:t>13:10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사랑은 율법의 완성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85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“</a:t>
            </a:r>
            <a:r>
              <a:rPr lang="ko-KR" altLang="en-US" sz="2800" b="1" dirty="0">
                <a:solidFill>
                  <a:srgbClr val="C00000"/>
                </a:solidFill>
              </a:rPr>
              <a:t>전엣 계명</a:t>
            </a:r>
            <a:r>
              <a:rPr lang="ko-KR" altLang="en-US" sz="2800" b="1" dirty="0"/>
              <a:t>이 연약하며 무익하므로 </a:t>
            </a:r>
            <a:r>
              <a:rPr lang="ko-KR" altLang="en-US" sz="2800" b="1" dirty="0">
                <a:solidFill>
                  <a:srgbClr val="0070C0"/>
                </a:solidFill>
              </a:rPr>
              <a:t>폐하고</a:t>
            </a:r>
            <a:r>
              <a:rPr lang="en-US" sz="2800" b="1" dirty="0"/>
              <a:t> (</a:t>
            </a:r>
            <a:r>
              <a:rPr lang="ko-KR" altLang="en-US" sz="2800" b="1" dirty="0"/>
              <a:t>율법은 아무것도 온전케 못할찌라</a:t>
            </a:r>
            <a:r>
              <a:rPr lang="en-US" sz="2800" b="1" dirty="0"/>
              <a:t>) </a:t>
            </a:r>
            <a:r>
              <a:rPr lang="ko-KR" altLang="en-US" sz="2800" b="1" dirty="0"/>
              <a:t>이에 더 좋은 소망이 생기니 이것으로 우리가 하나님께 가까이 가느니라</a:t>
            </a:r>
            <a:r>
              <a:rPr lang="en-US" sz="2800" b="1" dirty="0"/>
              <a:t>” – </a:t>
            </a:r>
            <a:r>
              <a:rPr lang="ko-KR" altLang="en-US" sz="2800" b="1" dirty="0"/>
              <a:t>히 </a:t>
            </a:r>
            <a:r>
              <a:rPr lang="en-US" altLang="ko-KR" sz="2800" b="1" dirty="0"/>
              <a:t>7:18-19</a:t>
            </a:r>
            <a:endParaRPr lang="en-US" sz="2800" b="1" dirty="0"/>
          </a:p>
          <a:p>
            <a:endParaRPr lang="en-US" sz="2800" b="1" dirty="0"/>
          </a:p>
          <a:p>
            <a:r>
              <a:rPr lang="ko-KR" altLang="en-US" sz="2800" b="1" dirty="0"/>
              <a:t>구약의 </a:t>
            </a:r>
            <a:r>
              <a:rPr lang="ko-KR" altLang="en-US" sz="2800" b="1" dirty="0">
                <a:solidFill>
                  <a:srgbClr val="C00000"/>
                </a:solidFill>
              </a:rPr>
              <a:t>제사법</a:t>
            </a:r>
            <a:r>
              <a:rPr lang="ko-KR" altLang="en-US" sz="2800" b="1" dirty="0"/>
              <a:t>은 십자가의 </a:t>
            </a:r>
            <a:r>
              <a:rPr lang="ko-KR" altLang="en-US" sz="2800" b="1" dirty="0">
                <a:solidFill>
                  <a:srgbClr val="0070C0"/>
                </a:solidFill>
              </a:rPr>
              <a:t>모형</a:t>
            </a:r>
            <a:r>
              <a:rPr lang="ko-KR" altLang="en-US" sz="2800" b="1" dirty="0"/>
              <a:t>이며 십자가를 </a:t>
            </a:r>
            <a:r>
              <a:rPr lang="ko-KR" altLang="en-US" sz="2800" b="1" dirty="0">
                <a:solidFill>
                  <a:srgbClr val="0070C0"/>
                </a:solidFill>
              </a:rPr>
              <a:t>예표</a:t>
            </a:r>
            <a:r>
              <a:rPr lang="ko-KR" altLang="en-US" sz="2800" b="1" dirty="0"/>
              <a:t>한다 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제사법은 왜 폐지되야 할까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85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j-ea"/>
                <a:ea typeface="+mj-ea"/>
              </a:rPr>
              <a:t>“</a:t>
            </a:r>
            <a:r>
              <a:rPr lang="ko-KR" altLang="en-US" sz="2800" b="1" dirty="0">
                <a:latin typeface="+mj-ea"/>
                <a:ea typeface="+mj-ea"/>
              </a:rPr>
              <a:t>그는 우리의 화평이신지라 둘로 하나를 만드사 중간에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막힌 담</a:t>
            </a:r>
            <a:r>
              <a:rPr lang="ko-KR" altLang="en-US" sz="2800" b="1" dirty="0">
                <a:latin typeface="+mj-ea"/>
                <a:ea typeface="+mj-ea"/>
              </a:rPr>
              <a:t>을 허시고 원수된 것 곧 의문에 속한 계명의 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율법</a:t>
            </a:r>
            <a:r>
              <a:rPr lang="ko-KR" altLang="en-US" sz="2800" b="1" dirty="0">
                <a:latin typeface="+mj-ea"/>
                <a:ea typeface="+mj-ea"/>
              </a:rPr>
              <a:t>을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  <a:ea typeface="+mj-ea"/>
              </a:rPr>
              <a:t>자기 육체로 폐하셨으니 </a:t>
            </a:r>
            <a:r>
              <a:rPr lang="ko-KR" altLang="en-US" sz="2800" b="1" dirty="0">
                <a:latin typeface="+mj-ea"/>
                <a:ea typeface="+mj-ea"/>
              </a:rPr>
              <a:t>이는 이 둘로 자기의 안에서 한 새사람을 지어 화평하게 하시고</a:t>
            </a:r>
            <a:r>
              <a:rPr lang="en-US" sz="2800" b="1" dirty="0">
                <a:latin typeface="+mj-ea"/>
                <a:ea typeface="+mj-ea"/>
              </a:rPr>
              <a:t>” – </a:t>
            </a:r>
            <a:r>
              <a:rPr lang="ko-KR" altLang="en-US" sz="2800" b="1" dirty="0">
                <a:latin typeface="+mj-ea"/>
                <a:ea typeface="+mj-ea"/>
              </a:rPr>
              <a:t>엡 </a:t>
            </a:r>
            <a:r>
              <a:rPr lang="en-US" altLang="ko-KR" sz="2800" b="1" dirty="0">
                <a:latin typeface="+mj-ea"/>
                <a:ea typeface="+mj-ea"/>
              </a:rPr>
              <a:t>2:14-15</a:t>
            </a:r>
          </a:p>
          <a:p>
            <a:endParaRPr lang="en-US" sz="2800" b="1" dirty="0">
              <a:latin typeface="+mj-ea"/>
              <a:ea typeface="+mj-ea"/>
            </a:endParaRPr>
          </a:p>
          <a:p>
            <a:r>
              <a:rPr lang="en-US" sz="2800" b="1" dirty="0">
                <a:latin typeface="+mj-ea"/>
              </a:rPr>
              <a:t>“</a:t>
            </a:r>
            <a:r>
              <a:rPr lang="ko-KR" altLang="en-US" sz="2800" b="1" dirty="0">
                <a:latin typeface="+mj-ea"/>
              </a:rPr>
              <a:t>너희가 만일 성령의 인도하시는 바가 되면 </a:t>
            </a:r>
            <a:r>
              <a:rPr lang="ko-KR" altLang="en-US" sz="2800" b="1" dirty="0">
                <a:solidFill>
                  <a:srgbClr val="C00000"/>
                </a:solidFill>
                <a:latin typeface="+mj-ea"/>
              </a:rPr>
              <a:t>율법 아래 있지 아니하리라</a:t>
            </a:r>
            <a:r>
              <a:rPr lang="en-US" sz="2800" b="1" dirty="0">
                <a:latin typeface="+mj-ea"/>
              </a:rPr>
              <a:t>” – </a:t>
            </a:r>
            <a:r>
              <a:rPr lang="ko-KR" altLang="en-US" sz="2800" b="1" dirty="0">
                <a:latin typeface="+mj-ea"/>
              </a:rPr>
              <a:t>갈 </a:t>
            </a:r>
            <a:r>
              <a:rPr lang="en-US" altLang="ko-KR" sz="2800" b="1" dirty="0">
                <a:latin typeface="+mj-ea"/>
              </a:rPr>
              <a:t>5:18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율법 아래의 의미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85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ea"/>
                <a:ea typeface="+mj-ea"/>
              </a:rPr>
              <a:t>“</a:t>
            </a:r>
            <a:r>
              <a:rPr lang="ko-KR" altLang="en-US" sz="2400" b="1" dirty="0">
                <a:latin typeface="+mj-ea"/>
                <a:ea typeface="+mj-ea"/>
              </a:rPr>
              <a:t>율법 없는 자에게는 내가 하나님께는 율법 없는 자가 아니요 도리어 </a:t>
            </a:r>
            <a:r>
              <a:rPr lang="ko-KR" altLang="en-US" sz="2400" b="1" dirty="0">
                <a:solidFill>
                  <a:srgbClr val="C00000"/>
                </a:solidFill>
                <a:latin typeface="+mj-ea"/>
                <a:ea typeface="+mj-ea"/>
              </a:rPr>
              <a:t>그리스도의 율법 아래 </a:t>
            </a:r>
            <a:r>
              <a:rPr lang="ko-KR" altLang="en-US" sz="2400" b="1" dirty="0">
                <a:latin typeface="+mj-ea"/>
                <a:ea typeface="+mj-ea"/>
              </a:rPr>
              <a:t>있는 자나</a:t>
            </a:r>
            <a:r>
              <a:rPr lang="ko-KR" altLang="en-US" sz="240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>
                <a:latin typeface="+mj-ea"/>
                <a:ea typeface="+mj-ea"/>
              </a:rPr>
              <a:t>율법 없는 자와 같이 된 것은 율법 없는 자들을 얻고자 함이라</a:t>
            </a:r>
            <a:r>
              <a:rPr lang="en-US" sz="2400" b="1" dirty="0">
                <a:latin typeface="+mj-ea"/>
                <a:ea typeface="+mj-ea"/>
              </a:rPr>
              <a:t>”- </a:t>
            </a:r>
            <a:r>
              <a:rPr lang="ko-KR" altLang="en-US" sz="2400" b="1" dirty="0">
                <a:latin typeface="+mj-ea"/>
                <a:ea typeface="+mj-ea"/>
              </a:rPr>
              <a:t>고전 </a:t>
            </a:r>
            <a:r>
              <a:rPr lang="en-US" altLang="ko-KR" sz="2400" b="1" dirty="0">
                <a:latin typeface="+mj-ea"/>
                <a:ea typeface="+mj-ea"/>
              </a:rPr>
              <a:t>9:21</a:t>
            </a:r>
            <a:endParaRPr lang="en-US" sz="2400" b="1" dirty="0">
              <a:latin typeface="+mj-ea"/>
              <a:ea typeface="+mj-ea"/>
            </a:endParaRPr>
          </a:p>
          <a:p>
            <a:endParaRPr lang="en-US" sz="2400" b="1" dirty="0">
              <a:latin typeface="+mj-ea"/>
              <a:ea typeface="+mj-ea"/>
            </a:endParaRPr>
          </a:p>
          <a:p>
            <a:endParaRPr lang="en-US" sz="2400" b="1" dirty="0">
              <a:latin typeface="+mj-ea"/>
              <a:ea typeface="+mj-ea"/>
            </a:endParaRPr>
          </a:p>
          <a:p>
            <a:endParaRPr lang="en-US" sz="2400" b="1" dirty="0">
              <a:latin typeface="+mj-ea"/>
              <a:ea typeface="+mj-ea"/>
            </a:endParaRPr>
          </a:p>
          <a:p>
            <a:r>
              <a:rPr lang="en-US" sz="2400" b="1" dirty="0">
                <a:latin typeface="+mj-ea"/>
                <a:ea typeface="+mj-ea"/>
              </a:rPr>
              <a:t>“</a:t>
            </a:r>
            <a:r>
              <a:rPr lang="ko-KR" altLang="en-US" sz="2400" b="1" dirty="0">
                <a:latin typeface="+mj-ea"/>
                <a:ea typeface="+mj-ea"/>
              </a:rPr>
              <a:t>내가 너희에게 이르노니 너희 의가 서기관과 바리새인보다 더 낫지 못하면 결단코 </a:t>
            </a:r>
            <a:r>
              <a:rPr lang="ko-KR" altLang="en-US" sz="2400" b="1" dirty="0">
                <a:solidFill>
                  <a:srgbClr val="0070C0"/>
                </a:solidFill>
                <a:latin typeface="+mj-ea"/>
                <a:ea typeface="+mj-ea"/>
              </a:rPr>
              <a:t>천국에 들어가지 못하리라</a:t>
            </a:r>
            <a:r>
              <a:rPr lang="en-US" sz="2400" b="1" dirty="0">
                <a:latin typeface="+mj-ea"/>
                <a:ea typeface="+mj-ea"/>
              </a:rPr>
              <a:t>” – </a:t>
            </a:r>
            <a:r>
              <a:rPr lang="ko-KR" altLang="en-US" sz="2400" b="1" dirty="0">
                <a:latin typeface="+mj-ea"/>
                <a:ea typeface="+mj-ea"/>
              </a:rPr>
              <a:t>마 </a:t>
            </a:r>
            <a:r>
              <a:rPr lang="en-US" altLang="ko-KR" sz="2400" b="1" dirty="0">
                <a:latin typeface="+mj-ea"/>
                <a:ea typeface="+mj-ea"/>
              </a:rPr>
              <a:t>5:20</a:t>
            </a:r>
            <a:endParaRPr lang="en-US" sz="2400" b="1" dirty="0">
              <a:latin typeface="+mj-ea"/>
              <a:ea typeface="+mj-ea"/>
            </a:endParaRP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그리스도의 율법아래 있는가</a:t>
            </a:r>
            <a:r>
              <a:rPr lang="en-US" altLang="ko-KR" b="1" dirty="0"/>
              <a:t>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3581400"/>
            <a:ext cx="3810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C00000"/>
                </a:solidFill>
              </a:rPr>
              <a:t>바리새인보다 더 나은 의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435</Words>
  <Application>Microsoft Macintosh PowerPoint</Application>
  <PresentationFormat>On-screen Show (4:3)</PresentationFormat>
  <Paragraphs>61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Theme</vt:lpstr>
      <vt:lpstr>PowerPoint Presentation</vt:lpstr>
      <vt:lpstr>신자들이 죄를 버리지 못하는 이유</vt:lpstr>
      <vt:lpstr>율법은 지킬 필요가 없다?</vt:lpstr>
      <vt:lpstr>율법의 요구</vt:lpstr>
      <vt:lpstr>율법을 완전케 하러 오신 예수님</vt:lpstr>
      <vt:lpstr>사랑은 율법의 완성</vt:lpstr>
      <vt:lpstr>제사법은 왜 폐지되야 할까?</vt:lpstr>
      <vt:lpstr>율법 아래의 의미</vt:lpstr>
      <vt:lpstr>그리스도의 율법아래 있는가?</vt:lpstr>
      <vt:lpstr>천국은 원하지만 법은 지키기 싫다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sarah choi</cp:lastModifiedBy>
  <cp:revision>20</cp:revision>
  <dcterms:created xsi:type="dcterms:W3CDTF">2022-07-12T22:24:31Z</dcterms:created>
  <dcterms:modified xsi:type="dcterms:W3CDTF">2022-07-16T17:04:20Z</dcterms:modified>
</cp:coreProperties>
</file>