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0"/>
  </p:notesMasterIdLst>
  <p:sldIdLst>
    <p:sldId id="272" r:id="rId2"/>
    <p:sldId id="286" r:id="rId3"/>
    <p:sldId id="287" r:id="rId4"/>
    <p:sldId id="288" r:id="rId5"/>
    <p:sldId id="289" r:id="rId6"/>
    <p:sldId id="290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815"/>
    <a:srgbClr val="894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2" autoAdjust="0"/>
    <p:restoredTop sz="95579" autoAdjust="0"/>
  </p:normalViewPr>
  <p:slideViewPr>
    <p:cSldViewPr snapToGrid="0" snapToObjects="1">
      <p:cViewPr>
        <p:scale>
          <a:sx n="121" d="100"/>
          <a:sy n="121" d="100"/>
        </p:scale>
        <p:origin x="-8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B5851-EB27-194F-BFE1-73D16B1C85C2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0AAFC-A51D-124F-B57B-9D298C7CC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8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8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7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utterstock_1330700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9171211" cy="6114142"/>
          </a:xfrm>
          <a:prstGeom prst="rect">
            <a:avLst/>
          </a:prstGeom>
        </p:spPr>
      </p:pic>
      <p:pic>
        <p:nvPicPr>
          <p:cNvPr id="5" name="Picture 4" descr="shutterstock_13307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71211" cy="6114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192" y="4565877"/>
            <a:ext cx="8713746" cy="875166"/>
          </a:xfrm>
        </p:spPr>
        <p:txBody>
          <a:bodyPr>
            <a:normAutofit/>
          </a:bodyPr>
          <a:lstStyle/>
          <a:p>
            <a:pPr algn="l"/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KAINOS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HEALING</a:t>
            </a:r>
            <a:r>
              <a:rPr lang="ko-KR" altLang="en-US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 </a:t>
            </a:r>
            <a:r>
              <a:rPr lang="en-US" altLang="ko-KR" sz="4800" b="1" dirty="0" smtClean="0">
                <a:solidFill>
                  <a:srgbClr val="FFFFFF"/>
                </a:solidFill>
                <a:latin typeface="+mj-ea"/>
                <a:cs typeface="Adobe 고딕 Std B"/>
              </a:rPr>
              <a:t>MINISTRY</a:t>
            </a:r>
            <a:endParaRPr lang="en-US" sz="4800" b="1" dirty="0">
              <a:solidFill>
                <a:srgbClr val="FFFFFF"/>
              </a:solidFill>
              <a:latin typeface="+mj-ea"/>
              <a:cs typeface="Adobe 고딕 Std 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805717"/>
            <a:ext cx="9171211" cy="733837"/>
          </a:xfrm>
          <a:prstGeom prst="rect">
            <a:avLst/>
          </a:prstGeom>
          <a:solidFill>
            <a:srgbClr val="1958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1" y="6025243"/>
            <a:ext cx="6055095" cy="581773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카이노스 치유</a:t>
            </a:r>
            <a:r>
              <a:rPr lang="en-US" altLang="ko-KR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 </a:t>
            </a:r>
            <a:r>
              <a:rPr lang="ko-KR" altLang="en-US" sz="1800" dirty="0" smtClean="0">
                <a:solidFill>
                  <a:srgbClr val="FFFFFF"/>
                </a:solidFill>
                <a:latin typeface="+mj-ea"/>
                <a:ea typeface="+mj-ea"/>
                <a:cs typeface="Adobe 고딕 Std B"/>
              </a:rPr>
              <a:t>사역원</a:t>
            </a:r>
            <a:endParaRPr lang="en-US" sz="1800" dirty="0" smtClean="0">
              <a:solidFill>
                <a:srgbClr val="FFFFFF"/>
              </a:solidFill>
              <a:latin typeface="+mj-ea"/>
              <a:ea typeface="+mj-ea"/>
              <a:cs typeface="Adobe 고딕 Std B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92" y="5848482"/>
            <a:ext cx="512538" cy="6366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106714" y="-1251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889000" y="-1378857"/>
            <a:ext cx="184666" cy="36933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1687" y="1098404"/>
            <a:ext cx="8006625" cy="11792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ko-KR" altLang="en-US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마음의 치유 </a:t>
            </a:r>
            <a:r>
              <a:rPr lang="en-US" altLang="ko-KR" sz="60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5</a:t>
            </a:r>
            <a:endParaRPr lang="en-US" sz="60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1687" y="2046773"/>
            <a:ext cx="8006625" cy="94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r>
              <a:rPr lang="ko-KR" altLang="en-US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 가계치유</a:t>
            </a:r>
            <a:r>
              <a:rPr lang="en-US" altLang="ko-KR" sz="3200" b="1" dirty="0" smtClean="0">
                <a:solidFill>
                  <a:srgbClr val="000000"/>
                </a:solidFill>
                <a:latin typeface="+mj-ea"/>
                <a:cs typeface="Adobe 고딕 Std B"/>
              </a:rPr>
              <a:t>-</a:t>
            </a:r>
            <a:endParaRPr lang="en-US" sz="3200" b="1" dirty="0">
              <a:solidFill>
                <a:srgbClr val="000000"/>
              </a:solidFill>
              <a:latin typeface="+mj-ea"/>
              <a:cs typeface="Adobe 고딕 Std B"/>
            </a:endParaRPr>
          </a:p>
        </p:txBody>
      </p:sp>
    </p:spTree>
    <p:extLst>
      <p:ext uri="{BB962C8B-B14F-4D97-AF65-F5344CB8AC3E}">
        <p14:creationId xmlns:p14="http://schemas.microsoft.com/office/powerpoint/2010/main" val="26209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“ </a:t>
            </a:r>
            <a:r>
              <a:rPr lang="ko-KR" altLang="en-US" sz="3200" b="1" dirty="0" smtClean="0"/>
              <a:t>왜 부모의 문제가 자녀의 삶에서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반복</a:t>
            </a:r>
            <a:r>
              <a:rPr lang="ko-KR" altLang="en-US" sz="3200" b="1" dirty="0" smtClean="0"/>
              <a:t>될까</a:t>
            </a:r>
            <a:r>
              <a:rPr lang="en-US" altLang="ko-KR" sz="3200" b="1" dirty="0" smtClean="0"/>
              <a:t>? 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390309" cy="450903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‘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대물림</a:t>
            </a:r>
            <a:r>
              <a:rPr lang="en-US" altLang="ko-KR" sz="2400" b="1" dirty="0" smtClean="0">
                <a:latin typeface="+mj-lt"/>
              </a:rPr>
              <a:t>’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+mj-lt"/>
              </a:rPr>
              <a:t>후손에게 남겨 주거나 대를 이어 계속하게 함</a:t>
            </a:r>
            <a:r>
              <a:rPr lang="en-US" altLang="ko-KR" sz="1800" dirty="0" smtClean="0">
                <a:latin typeface="+mj-lt"/>
              </a:rPr>
              <a:t>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+mj-lt"/>
              </a:rPr>
              <a:t>가계치유에서는 특별히 세대를 통해 후손에게 되풀이되는 부정적 현상을 의미하는 뜻으로 </a:t>
            </a:r>
            <a:r>
              <a:rPr lang="en-US" altLang="ko-KR" sz="1800" dirty="0" smtClean="0">
                <a:latin typeface="+mj-lt"/>
              </a:rPr>
              <a:t/>
            </a:r>
            <a:br>
              <a:rPr lang="en-US" altLang="ko-KR" sz="1800" dirty="0" smtClean="0">
                <a:latin typeface="+mj-lt"/>
              </a:rPr>
            </a:br>
            <a:r>
              <a:rPr lang="ko-KR" altLang="en-US" sz="1800" dirty="0" smtClean="0">
                <a:latin typeface="+mj-lt"/>
              </a:rPr>
              <a:t>많이 </a:t>
            </a:r>
            <a:r>
              <a:rPr lang="ko-KR" altLang="en-US" sz="1800" dirty="0" smtClean="0">
                <a:latin typeface="+mj-lt"/>
              </a:rPr>
              <a:t>쓰인다</a:t>
            </a:r>
            <a:r>
              <a:rPr lang="en-US" altLang="ko-KR" sz="1800" dirty="0" smtClean="0">
                <a:latin typeface="+mj-lt"/>
              </a:rPr>
              <a:t>.</a:t>
            </a:r>
            <a:r>
              <a:rPr lang="ko-KR" altLang="en-US" sz="1800" dirty="0" smtClean="0">
                <a:latin typeface="+mj-lt"/>
              </a:rPr>
              <a:t> </a:t>
            </a:r>
            <a:endParaRPr lang="en-US" altLang="ko-KR" sz="1800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sz="1800" dirty="0" smtClean="0">
                <a:latin typeface="+mj-lt"/>
              </a:rPr>
              <a:t>조상의 죄로 인한 부정적인 영향은 후손의 영적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혼적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육적인 부분에 모두 다 영향을 미친다</a:t>
            </a:r>
            <a:r>
              <a:rPr lang="en-US" altLang="ko-KR" sz="1800" dirty="0" smtClean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800" dirty="0" smtClean="0">
              <a:latin typeface="+mj-lt"/>
            </a:endParaRPr>
          </a:p>
          <a:p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부정적인 대물림의 현상들</a:t>
            </a:r>
            <a:endParaRPr lang="en-US" altLang="ko-KR" sz="18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sz="1800" dirty="0" smtClean="0">
                <a:latin typeface="+mj-lt"/>
              </a:rPr>
              <a:t>정신병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강박증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귀신들림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중독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동성애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우울증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자살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객사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단명</a:t>
            </a:r>
            <a:r>
              <a:rPr lang="en-US" altLang="ko-KR" sz="1800" dirty="0" smtClean="0">
                <a:latin typeface="+mj-lt"/>
              </a:rPr>
              <a:t>,</a:t>
            </a:r>
            <a:r>
              <a:rPr lang="ko-KR" altLang="en-US" sz="1800" dirty="0">
                <a:latin typeface="+mj-lt"/>
              </a:rPr>
              <a:t> </a:t>
            </a:r>
            <a:r>
              <a:rPr lang="ko-KR" altLang="en-US" sz="1800" dirty="0" smtClean="0">
                <a:latin typeface="+mj-lt"/>
              </a:rPr>
              <a:t>재난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사고</a:t>
            </a:r>
            <a:r>
              <a:rPr lang="en-US" altLang="ko-KR" sz="1800" dirty="0" smtClean="0">
                <a:latin typeface="+mj-lt"/>
              </a:rPr>
              <a:t>,  </a:t>
            </a:r>
            <a:r>
              <a:rPr lang="ko-KR" altLang="en-US" sz="1800" dirty="0" smtClean="0">
                <a:latin typeface="+mj-lt"/>
              </a:rPr>
              <a:t>가난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음주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음란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강간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폭력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가정불화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이혼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고부갈등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불임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유산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부인병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각종 유전병과 분노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반항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en-US" altLang="ko-KR" sz="1800" dirty="0" smtClean="0">
                <a:latin typeface="+mj-lt"/>
              </a:rPr>
              <a:t/>
            </a:r>
            <a:br>
              <a:rPr lang="en-US" altLang="ko-KR" sz="1800" dirty="0" smtClean="0">
                <a:latin typeface="+mj-lt"/>
              </a:rPr>
            </a:br>
            <a:r>
              <a:rPr lang="ko-KR" altLang="en-US" sz="1800" dirty="0" smtClean="0">
                <a:latin typeface="+mj-lt"/>
              </a:rPr>
              <a:t>고집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탐욕</a:t>
            </a:r>
            <a:r>
              <a:rPr lang="en-US" altLang="ko-KR" sz="1800" dirty="0" smtClean="0">
                <a:latin typeface="+mj-lt"/>
              </a:rPr>
              <a:t>, </a:t>
            </a:r>
            <a:r>
              <a:rPr lang="ko-KR" altLang="en-US" sz="1800" dirty="0" smtClean="0">
                <a:latin typeface="+mj-lt"/>
              </a:rPr>
              <a:t>한등의 성품적 문제들</a:t>
            </a:r>
            <a:endParaRPr lang="en-US" altLang="ko-KR" sz="1800" dirty="0" smtClean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ko-KR" sz="1800" dirty="0">
              <a:latin typeface="+mj-lt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sz="1800" dirty="0" smtClean="0">
                <a:latin typeface="+mj-lt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95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“ </a:t>
            </a:r>
            <a:r>
              <a:rPr lang="ko-KR" altLang="en-US" sz="3200" b="1" dirty="0" smtClean="0"/>
              <a:t>왜 내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삶의 문제</a:t>
            </a:r>
            <a:r>
              <a:rPr lang="ko-KR" altLang="en-US" sz="3200" b="1" dirty="0" smtClean="0"/>
              <a:t>들은 해결되지 않는 것일까</a:t>
            </a:r>
            <a:r>
              <a:rPr lang="en-US" altLang="ko-KR" sz="3200" b="1" dirty="0" smtClean="0"/>
              <a:t>? ”</a:t>
            </a:r>
            <a:endParaRPr lang="en-US" sz="3200" b="1" dirty="0"/>
          </a:p>
        </p:txBody>
      </p:sp>
      <p:pic>
        <p:nvPicPr>
          <p:cNvPr id="1026" name="Picture 2" descr="C:\Users\Owner\Desktop\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59418"/>
            <a:ext cx="5189538" cy="52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9687" y="4200101"/>
            <a:ext cx="1206956" cy="52322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0678" y="4200101"/>
            <a:ext cx="1290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00FF"/>
                </a:solidFill>
              </a:rPr>
              <a:t>상    처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4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‘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법적 권리</a:t>
            </a:r>
            <a:r>
              <a:rPr lang="en-US" altLang="ko-KR" sz="3200" b="1" dirty="0" smtClean="0"/>
              <a:t>’ </a:t>
            </a:r>
            <a:r>
              <a:rPr lang="ko-KR" altLang="en-US" sz="3200" b="1" dirty="0" smtClean="0"/>
              <a:t>와 </a:t>
            </a:r>
            <a:r>
              <a:rPr lang="en-US" altLang="ko-KR" sz="3200" b="1" dirty="0" smtClean="0"/>
              <a:t>‘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현실적 권리</a:t>
            </a:r>
            <a:r>
              <a:rPr lang="en-US" altLang="ko-KR" sz="3200" b="1" dirty="0" smtClean="0"/>
              <a:t>’</a:t>
            </a:r>
            <a:r>
              <a:rPr lang="ko-KR" altLang="en-US" sz="3200" b="1" dirty="0" smtClean="0"/>
              <a:t>에 차이가 있다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7739" cy="4525963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sz="4400" b="1" dirty="0" smtClean="0">
                <a:latin typeface="+mj-lt"/>
              </a:rPr>
              <a:t>법적 권리</a:t>
            </a:r>
            <a:endParaRPr lang="en-US" altLang="ko-KR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>
                <a:latin typeface="+mj-lt"/>
              </a:rPr>
              <a:t>십자가에서 모든 저주가 이미 다 끊어졌다</a:t>
            </a:r>
            <a:endParaRPr lang="en-US" altLang="ko-KR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>
                <a:latin typeface="+mj-lt"/>
              </a:rPr>
              <a:t>(</a:t>
            </a:r>
            <a:r>
              <a:rPr lang="ko-KR" altLang="en-US" dirty="0" smtClean="0">
                <a:latin typeface="+mj-lt"/>
              </a:rPr>
              <a:t>가나안 땅은 법적으로 이미 이스라엘 백성의 땅이 되었다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ko-KR" altLang="en-US" sz="3800" b="1" dirty="0" smtClean="0">
                <a:latin typeface="+mj-lt"/>
              </a:rPr>
              <a:t>현실적 권리</a:t>
            </a:r>
            <a:endParaRPr lang="en-US" altLang="ko-KR" sz="3800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ko-KR" altLang="en-US" dirty="0" smtClean="0">
                <a:latin typeface="+mj-lt"/>
              </a:rPr>
              <a:t>현실적으로는 가계로부터 내려온 대물림의 저주가  아직 끊어지지 않았다</a:t>
            </a:r>
            <a:endParaRPr lang="en-US" altLang="ko-KR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>
                <a:latin typeface="+mj-lt"/>
              </a:rPr>
              <a:t>(</a:t>
            </a:r>
            <a:r>
              <a:rPr lang="ko-KR" altLang="en-US" dirty="0" smtClean="0">
                <a:latin typeface="+mj-lt"/>
              </a:rPr>
              <a:t> 이스라엘 백성이 전쟁을 통해 가나안 족속을 몰아내기 전까지는 아직 자신의 땅에 들어갈 수가 없었다</a:t>
            </a:r>
            <a:r>
              <a:rPr lang="en-US" altLang="ko-KR" dirty="0" smtClean="0">
                <a:latin typeface="+mj-lt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>
                <a:latin typeface="+mj-lt"/>
              </a:rPr>
              <a:t>우리는 현실적으로 우리의 </a:t>
            </a:r>
            <a:r>
              <a:rPr lang="en-US" altLang="ko-KR" dirty="0" smtClean="0">
                <a:latin typeface="+mj-lt"/>
              </a:rPr>
              <a:t>‘</a:t>
            </a:r>
            <a:r>
              <a:rPr lang="ko-KR" altLang="en-US" dirty="0" smtClean="0">
                <a:latin typeface="+mj-lt"/>
              </a:rPr>
              <a:t>법적 권리</a:t>
            </a:r>
            <a:r>
              <a:rPr lang="en-US" altLang="ko-KR" dirty="0" smtClean="0">
                <a:latin typeface="+mj-lt"/>
              </a:rPr>
              <a:t>’</a:t>
            </a:r>
            <a:r>
              <a:rPr lang="ko-KR" altLang="en-US" dirty="0" smtClean="0">
                <a:latin typeface="+mj-lt"/>
              </a:rPr>
              <a:t>를 다 누리지 못하고 있는 상태이다</a:t>
            </a:r>
            <a:r>
              <a:rPr lang="en-US" altLang="ko-KR" dirty="0" smtClean="0">
                <a:latin typeface="+mj-lt"/>
              </a:rPr>
              <a:t>. </a:t>
            </a:r>
            <a:br>
              <a:rPr lang="en-US" altLang="ko-KR" dirty="0" smtClean="0">
                <a:latin typeface="+mj-lt"/>
              </a:rPr>
            </a:br>
            <a:r>
              <a:rPr lang="ko-KR" altLang="en-US" b="1" u="sng" dirty="0" smtClean="0">
                <a:latin typeface="+mj-lt"/>
              </a:rPr>
              <a:t>법적인 권리가 있다해도 </a:t>
            </a:r>
            <a:r>
              <a:rPr lang="ko-KR" altLang="en-US" b="1" u="sng" dirty="0" smtClean="0">
                <a:solidFill>
                  <a:srgbClr val="0000FF"/>
                </a:solidFill>
                <a:latin typeface="+mj-lt"/>
              </a:rPr>
              <a:t>영적전쟁</a:t>
            </a:r>
            <a:r>
              <a:rPr lang="ko-KR" altLang="en-US" b="1" u="sng" dirty="0" smtClean="0">
                <a:latin typeface="+mj-lt"/>
              </a:rPr>
              <a:t>이 없이는 현실적으로 그 권리를 다 누릴수 없다</a:t>
            </a:r>
            <a:endParaRPr lang="en-US" altLang="ko-KR" b="1" u="sng" dirty="0" smtClean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49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ko-KR" sz="3200" b="1" dirty="0" smtClean="0"/>
              <a:t>‘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가계의 치유</a:t>
            </a:r>
            <a:r>
              <a:rPr lang="en-US" altLang="ko-KR" sz="3200" b="1" dirty="0" smtClean="0"/>
              <a:t>’ </a:t>
            </a:r>
            <a:r>
              <a:rPr lang="ko-KR" altLang="en-US" sz="3200" b="1" dirty="0" smtClean="0"/>
              <a:t>가 필요한 이유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5626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j-lt"/>
              </a:rPr>
              <a:t>“</a:t>
            </a:r>
            <a:r>
              <a:rPr lang="ko-KR" altLang="en-US" sz="2000" dirty="0" smtClean="0">
                <a:latin typeface="+mj-lt"/>
              </a:rPr>
              <a:t>그것들에게 절하지 말며</a:t>
            </a:r>
            <a:r>
              <a:rPr lang="en-US" altLang="ko-KR" sz="2000" dirty="0" smtClean="0">
                <a:latin typeface="+mj-lt"/>
              </a:rPr>
              <a:t>, </a:t>
            </a:r>
            <a:r>
              <a:rPr lang="ko-KR" altLang="en-US" sz="2000" dirty="0" smtClean="0">
                <a:latin typeface="+mj-lt"/>
              </a:rPr>
              <a:t>그것들을 섬기지 말라</a:t>
            </a:r>
            <a:r>
              <a:rPr lang="en-US" altLang="ko-KR" sz="2000" dirty="0" smtClean="0">
                <a:latin typeface="+mj-lt"/>
              </a:rPr>
              <a:t>. </a:t>
            </a:r>
            <a:r>
              <a:rPr lang="ko-KR" altLang="en-US" sz="2000" dirty="0" smtClean="0">
                <a:latin typeface="+mj-lt"/>
              </a:rPr>
              <a:t>나 여호와 너의 하나님은 </a:t>
            </a:r>
            <a:r>
              <a:rPr lang="en-US" altLang="ko-KR" sz="2000" dirty="0" smtClean="0">
                <a:latin typeface="+mj-lt"/>
              </a:rPr>
              <a:t/>
            </a:r>
            <a:br>
              <a:rPr lang="en-US" altLang="ko-KR" sz="2000" dirty="0" smtClean="0">
                <a:latin typeface="+mj-lt"/>
              </a:rPr>
            </a:br>
            <a:r>
              <a:rPr lang="ko-KR" altLang="en-US" sz="2000" dirty="0" smtClean="0">
                <a:latin typeface="+mj-lt"/>
              </a:rPr>
              <a:t>질투하는 하나님인즉 </a:t>
            </a:r>
            <a:r>
              <a:rPr lang="ko-KR" altLang="en-US" sz="2000" u="sng" dirty="0" smtClean="0">
                <a:latin typeface="+mj-lt"/>
              </a:rPr>
              <a:t>나를 미워하는 자의    죄를 갚되</a:t>
            </a:r>
            <a:r>
              <a:rPr lang="en-US" altLang="ko-KR" sz="2000" u="sng" dirty="0" smtClean="0">
                <a:latin typeface="+mj-lt"/>
              </a:rPr>
              <a:t>, </a:t>
            </a:r>
            <a:r>
              <a:rPr lang="ko-KR" altLang="en-US" sz="2000" u="sng" dirty="0" smtClean="0">
                <a:latin typeface="+mj-lt"/>
              </a:rPr>
              <a:t>아비로부터 아들에게로 </a:t>
            </a:r>
            <a:r>
              <a:rPr lang="en-US" altLang="ko-KR" sz="2000" u="sng" dirty="0" smtClean="0">
                <a:latin typeface="+mj-lt"/>
              </a:rPr>
              <a:t/>
            </a:r>
            <a:br>
              <a:rPr lang="en-US" altLang="ko-KR" sz="2000" u="sng" dirty="0" smtClean="0">
                <a:latin typeface="+mj-lt"/>
              </a:rPr>
            </a:br>
            <a:r>
              <a:rPr lang="ko-KR" altLang="en-US" sz="2000" b="1" u="sng" dirty="0" smtClean="0">
                <a:latin typeface="+mj-lt"/>
              </a:rPr>
              <a:t>삼사 대</a:t>
            </a:r>
            <a:r>
              <a:rPr lang="ko-KR" altLang="en-US" sz="2000" u="sng" dirty="0" smtClean="0">
                <a:latin typeface="+mj-lt"/>
              </a:rPr>
              <a:t>까지 이르게 하거니와</a:t>
            </a:r>
            <a:r>
              <a:rPr lang="en-US" altLang="ko-KR" sz="2000" dirty="0" smtClean="0">
                <a:latin typeface="+mj-lt"/>
              </a:rPr>
              <a:t>, </a:t>
            </a:r>
            <a:r>
              <a:rPr lang="ko-KR" altLang="en-US" sz="2000" dirty="0" smtClean="0">
                <a:latin typeface="+mj-lt"/>
              </a:rPr>
              <a:t>나를  사랑하고 내 계명을 지키는 자에게는</a:t>
            </a:r>
            <a:r>
              <a:rPr lang="en-US" altLang="ko-KR" sz="2000" dirty="0" smtClean="0">
                <a:latin typeface="+mj-lt"/>
              </a:rPr>
              <a:t>, </a:t>
            </a:r>
            <a:br>
              <a:rPr lang="en-US" altLang="ko-KR" sz="2000" dirty="0" smtClean="0">
                <a:latin typeface="+mj-lt"/>
              </a:rPr>
            </a:br>
            <a:r>
              <a:rPr lang="ko-KR" altLang="en-US" sz="2000" dirty="0" smtClean="0">
                <a:latin typeface="+mj-lt"/>
              </a:rPr>
              <a:t>천 대까지 은혜를 베푸느니라 </a:t>
            </a:r>
            <a:r>
              <a:rPr lang="en-US" altLang="ko-KR" sz="2000" dirty="0" smtClean="0">
                <a:latin typeface="+mj-lt"/>
              </a:rPr>
              <a:t>”- </a:t>
            </a:r>
            <a:r>
              <a:rPr lang="ko-KR" altLang="en-US" sz="2000" dirty="0" smtClean="0">
                <a:latin typeface="+mj-lt"/>
              </a:rPr>
              <a:t>출 </a:t>
            </a:r>
            <a:r>
              <a:rPr lang="en-US" altLang="ko-KR" sz="2000" dirty="0" smtClean="0">
                <a:latin typeface="+mj-lt"/>
              </a:rPr>
              <a:t>20:5-6, </a:t>
            </a:r>
            <a:r>
              <a:rPr lang="ko-KR" altLang="en-US" sz="2000" dirty="0" smtClean="0">
                <a:latin typeface="+mj-lt"/>
              </a:rPr>
              <a:t>이계명</a:t>
            </a:r>
            <a:endParaRPr lang="en-US" altLang="ko-KR" sz="2000" dirty="0" smtClean="0">
              <a:latin typeface="+mj-lt"/>
            </a:endParaRPr>
          </a:p>
          <a:p>
            <a:endParaRPr lang="en-US" altLang="ko-KR" sz="2000" dirty="0" smtClean="0">
              <a:latin typeface="+mj-lt"/>
            </a:endParaRPr>
          </a:p>
          <a:p>
            <a:r>
              <a:rPr lang="en-US" altLang="ko-KR" sz="2000" dirty="0" smtClean="0">
                <a:latin typeface="+mj-lt"/>
              </a:rPr>
              <a:t>“</a:t>
            </a:r>
            <a:r>
              <a:rPr lang="ko-KR" altLang="en-US" sz="2000" dirty="0" smtClean="0">
                <a:latin typeface="+mj-lt"/>
              </a:rPr>
              <a:t>인자를 천 대까지 베풀며 악과 과실과 죄를 용서하나 </a:t>
            </a:r>
            <a:r>
              <a:rPr lang="ko-KR" altLang="en-US" sz="2000" u="sng" dirty="0" smtClean="0">
                <a:latin typeface="+mj-lt"/>
              </a:rPr>
              <a:t>형벌받을 자는 결단코 </a:t>
            </a:r>
            <a:r>
              <a:rPr lang="en-US" altLang="ko-KR" sz="2000" u="sng" dirty="0" smtClean="0">
                <a:latin typeface="+mj-lt"/>
              </a:rPr>
              <a:t/>
            </a:r>
            <a:br>
              <a:rPr lang="en-US" altLang="ko-KR" sz="2000" u="sng" dirty="0" smtClean="0">
                <a:latin typeface="+mj-lt"/>
              </a:rPr>
            </a:br>
            <a:r>
              <a:rPr lang="ko-KR" altLang="en-US" sz="2000" u="sng" dirty="0" smtClean="0">
                <a:latin typeface="+mj-lt"/>
              </a:rPr>
              <a:t>면죄하지 않고 아비의 악을 자여손 </a:t>
            </a:r>
            <a:r>
              <a:rPr lang="ko-KR" altLang="en-US" sz="2000" b="1" u="sng" dirty="0" smtClean="0">
                <a:latin typeface="+mj-lt"/>
              </a:rPr>
              <a:t>삼사 대</a:t>
            </a:r>
            <a:r>
              <a:rPr lang="ko-KR" altLang="en-US" sz="2000" u="sng" dirty="0" smtClean="0">
                <a:latin typeface="+mj-lt"/>
              </a:rPr>
              <a:t>까지 보응하리라</a:t>
            </a:r>
            <a:r>
              <a:rPr lang="ko-KR" altLang="en-US" sz="2000" dirty="0" smtClean="0">
                <a:latin typeface="+mj-lt"/>
              </a:rPr>
              <a:t> </a:t>
            </a:r>
            <a:r>
              <a:rPr lang="en-US" altLang="ko-KR" sz="2000" dirty="0" smtClean="0">
                <a:latin typeface="+mj-lt"/>
              </a:rPr>
              <a:t>”- </a:t>
            </a:r>
            <a:r>
              <a:rPr lang="ko-KR" altLang="en-US" sz="2000" dirty="0" smtClean="0">
                <a:latin typeface="+mj-lt"/>
              </a:rPr>
              <a:t>출 </a:t>
            </a:r>
            <a:r>
              <a:rPr lang="en-US" altLang="ko-KR" sz="2000" dirty="0" smtClean="0">
                <a:latin typeface="+mj-lt"/>
              </a:rPr>
              <a:t>34:7</a:t>
            </a:r>
          </a:p>
          <a:p>
            <a:endParaRPr lang="en-US" altLang="ko-KR" sz="2000" dirty="0" smtClean="0">
              <a:latin typeface="+mj-lt"/>
            </a:endParaRPr>
          </a:p>
          <a:p>
            <a:r>
              <a:rPr lang="en-US" altLang="ko-KR" sz="2400" b="1" dirty="0" smtClean="0">
                <a:latin typeface="+mj-lt"/>
              </a:rPr>
              <a:t> ‘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연좌제</a:t>
            </a:r>
            <a:r>
              <a:rPr lang="en-US" altLang="ko-KR" sz="2400" b="1" dirty="0" smtClean="0">
                <a:latin typeface="+mj-lt"/>
              </a:rPr>
              <a:t>’</a:t>
            </a:r>
            <a:r>
              <a:rPr lang="ko-KR" altLang="en-US" sz="2400" b="1" dirty="0" smtClean="0">
                <a:latin typeface="+mj-lt"/>
              </a:rPr>
              <a:t>란 무엇인가</a:t>
            </a:r>
            <a:r>
              <a:rPr lang="en-US" altLang="ko-KR" sz="2400" b="1" dirty="0" smtClean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ko-KR" altLang="en-US" sz="2000" dirty="0" smtClean="0">
                <a:latin typeface="+mj-lt"/>
              </a:rPr>
              <a:t>범죄자와 친족관계에 있는 사람들에게 그 죄에 대해 모두 연대책임을 묻는 법이다</a:t>
            </a:r>
            <a:r>
              <a:rPr lang="en-US" altLang="ko-KR" sz="2000" dirty="0" smtClean="0">
                <a:latin typeface="+mj-lt"/>
              </a:rPr>
              <a:t>. </a:t>
            </a:r>
            <a:r>
              <a:rPr lang="ko-KR" altLang="en-US" sz="2000" dirty="0" smtClean="0">
                <a:latin typeface="+mj-lt"/>
              </a:rPr>
              <a:t>이계명이 말하고 있는 조상의 죄로 인해 자손에게 미치는 보응은  연좌제와 같은 </a:t>
            </a:r>
            <a:r>
              <a:rPr lang="en-US" altLang="ko-KR" sz="2000" dirty="0" smtClean="0">
                <a:latin typeface="+mj-lt"/>
              </a:rPr>
              <a:t/>
            </a:r>
            <a:br>
              <a:rPr lang="en-US" altLang="ko-KR" sz="2000" dirty="0" smtClean="0">
                <a:latin typeface="+mj-lt"/>
              </a:rPr>
            </a:br>
            <a:r>
              <a:rPr lang="ko-KR" altLang="en-US" sz="2000" dirty="0" smtClean="0">
                <a:latin typeface="+mj-lt"/>
              </a:rPr>
              <a:t>성격을 갖고 있다</a:t>
            </a:r>
            <a:r>
              <a:rPr lang="en-US" altLang="ko-KR" sz="2000" dirty="0" smtClean="0">
                <a:latin typeface="+mj-lt"/>
              </a:rPr>
              <a:t>. </a:t>
            </a:r>
            <a:r>
              <a:rPr lang="ko-KR" altLang="en-US" sz="2000" u="sng" dirty="0" smtClean="0">
                <a:latin typeface="+mj-lt"/>
              </a:rPr>
              <a:t>단 각 사람의 구원은 조상의 죄와는 상관이 없이 자신이 범한 </a:t>
            </a:r>
            <a:r>
              <a:rPr lang="en-US" altLang="ko-KR" sz="2000" u="sng" dirty="0" smtClean="0">
                <a:latin typeface="+mj-lt"/>
              </a:rPr>
              <a:t/>
            </a:r>
            <a:br>
              <a:rPr lang="en-US" altLang="ko-KR" sz="2000" u="sng" dirty="0" smtClean="0">
                <a:latin typeface="+mj-lt"/>
              </a:rPr>
            </a:br>
            <a:r>
              <a:rPr lang="ko-KR" altLang="en-US" sz="2000" u="sng" dirty="0" smtClean="0">
                <a:latin typeface="+mj-lt"/>
              </a:rPr>
              <a:t>죄의 결과에 달려있다</a:t>
            </a:r>
            <a:r>
              <a:rPr lang="en-US" altLang="ko-KR" sz="2000" u="sng" dirty="0" smtClean="0">
                <a:latin typeface="+mj-lt"/>
              </a:rPr>
              <a:t>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66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“ </a:t>
            </a:r>
            <a:r>
              <a:rPr lang="ko-KR" altLang="en-US" sz="3200" b="1" dirty="0" smtClean="0"/>
              <a:t>조상의 죄를 </a:t>
            </a:r>
            <a:r>
              <a:rPr lang="ko-KR" altLang="en-US" sz="3200" b="1" dirty="0" smtClean="0">
                <a:solidFill>
                  <a:srgbClr val="0000FF"/>
                </a:solidFill>
              </a:rPr>
              <a:t>회개</a:t>
            </a:r>
            <a:r>
              <a:rPr lang="ko-KR" altLang="en-US" sz="3200" b="1" dirty="0" smtClean="0"/>
              <a:t>하는 것이 성경적인가</a:t>
            </a:r>
            <a:r>
              <a:rPr lang="en-US" altLang="ko-KR" sz="3200" b="1" dirty="0" smtClean="0"/>
              <a:t>? ”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219200"/>
            <a:ext cx="8602948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2400" dirty="0" smtClean="0"/>
              <a:t>자신의 </a:t>
            </a:r>
            <a:r>
              <a:rPr lang="ko-KR" altLang="en-US" sz="2400" dirty="0"/>
              <a:t>죄와 조상의 죄를 함께 회개해야 </a:t>
            </a:r>
            <a:r>
              <a:rPr lang="ko-KR" altLang="en-US" sz="2400" dirty="0" smtClean="0"/>
              <a:t>한다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en-US" sz="2400" dirty="0" smtClean="0"/>
              <a:t>“</a:t>
            </a:r>
            <a:r>
              <a:rPr lang="ko-KR" altLang="en-US" sz="2400" dirty="0" smtClean="0"/>
              <a:t>여호와여 우리가 </a:t>
            </a:r>
            <a:r>
              <a:rPr lang="ko-KR" altLang="en-US" sz="2400" b="1" u="sng" dirty="0" smtClean="0"/>
              <a:t>우리의 악과 우리 조상의 죄악을 인정하나이다</a:t>
            </a:r>
            <a:r>
              <a:rPr lang="ko-KR" altLang="en-US" sz="2400" dirty="0" smtClean="0"/>
              <a:t> </a:t>
            </a:r>
            <a:r>
              <a:rPr lang="en-US" altLang="ko-KR" sz="2400" dirty="0"/>
              <a:t/>
            </a:r>
            <a:br>
              <a:rPr lang="en-US" altLang="ko-KR" sz="2400" dirty="0"/>
            </a:br>
            <a:r>
              <a:rPr lang="ko-KR" altLang="en-US" sz="2400" dirty="0" smtClean="0"/>
              <a:t>우리가 주께 범죄하였나이다</a:t>
            </a:r>
            <a:r>
              <a:rPr lang="en-US" altLang="ko-KR" sz="2400" dirty="0" smtClean="0"/>
              <a:t>” - </a:t>
            </a:r>
            <a:r>
              <a:rPr lang="ko-KR" altLang="en-US" sz="2400" dirty="0" smtClean="0"/>
              <a:t>렘 </a:t>
            </a:r>
            <a:r>
              <a:rPr lang="en-US" altLang="ko-KR" sz="2400" dirty="0" smtClean="0"/>
              <a:t>14:20</a:t>
            </a:r>
          </a:p>
          <a:p>
            <a:endParaRPr lang="en-US" altLang="ko-KR" sz="2400" dirty="0" smtClean="0"/>
          </a:p>
          <a:p>
            <a:r>
              <a:rPr lang="en-US" sz="2400" dirty="0" smtClean="0"/>
              <a:t>“</a:t>
            </a:r>
            <a:r>
              <a:rPr lang="ko-KR" altLang="en-US" sz="2400" dirty="0" smtClean="0"/>
              <a:t>모든 이방 사람과 절교하고 서서 </a:t>
            </a:r>
            <a:r>
              <a:rPr lang="ko-KR" altLang="en-US" sz="2400" b="1" u="sng" dirty="0" smtClean="0"/>
              <a:t>자기의 죄와 열조의 허물을 자복하고</a:t>
            </a:r>
            <a:r>
              <a:rPr lang="en-US" altLang="ko-KR" sz="2400" dirty="0" smtClean="0"/>
              <a:t>”</a:t>
            </a:r>
            <a:br>
              <a:rPr lang="en-US" altLang="ko-KR" sz="2400" dirty="0" smtClean="0"/>
            </a:br>
            <a:r>
              <a:rPr lang="en-US" altLang="ko-KR" sz="2400" dirty="0" smtClean="0"/>
              <a:t>- </a:t>
            </a:r>
            <a:r>
              <a:rPr lang="ko-KR" altLang="en-US" sz="2400" dirty="0" smtClean="0"/>
              <a:t>느 </a:t>
            </a:r>
            <a:r>
              <a:rPr lang="en-US" altLang="ko-KR" sz="2400" dirty="0" smtClean="0"/>
              <a:t>9:2</a:t>
            </a:r>
          </a:p>
          <a:p>
            <a:endParaRPr lang="en-US" altLang="ko-KR" sz="2400" dirty="0" smtClean="0"/>
          </a:p>
          <a:p>
            <a:r>
              <a:rPr lang="en-US" sz="2400" dirty="0" smtClean="0"/>
              <a:t>“</a:t>
            </a:r>
            <a:r>
              <a:rPr lang="ko-KR" altLang="en-US" sz="2400" b="1" u="sng" dirty="0" smtClean="0"/>
              <a:t>내 죄와 및 내 백성 이스라엘의 죄를 </a:t>
            </a:r>
            <a:r>
              <a:rPr lang="ko-KR" altLang="en-US" sz="2400" dirty="0" smtClean="0"/>
              <a:t>자복하고</a:t>
            </a:r>
            <a:r>
              <a:rPr lang="en-US" altLang="ko-KR" sz="2400" dirty="0" smtClean="0"/>
              <a:t>” - </a:t>
            </a:r>
            <a:r>
              <a:rPr lang="ko-KR" altLang="en-US" sz="2400" dirty="0" smtClean="0"/>
              <a:t>단 </a:t>
            </a:r>
            <a:r>
              <a:rPr lang="en-US" altLang="ko-KR" sz="2400" dirty="0" smtClean="0"/>
              <a:t>9:20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“ </a:t>
            </a:r>
            <a:r>
              <a:rPr lang="ko-KR" altLang="en-US" sz="2400" b="1" u="sng" dirty="0" smtClean="0"/>
              <a:t>우리가 열조와 함께 범죄하여 </a:t>
            </a:r>
            <a:r>
              <a:rPr lang="ko-KR" altLang="en-US" sz="2400" dirty="0" smtClean="0"/>
              <a:t>사특을 행하며 악을 지었나이다</a:t>
            </a:r>
            <a:r>
              <a:rPr lang="en-US" altLang="ko-KR" sz="2400" dirty="0" smtClean="0"/>
              <a:t>”- </a:t>
            </a:r>
            <a:r>
              <a:rPr lang="ko-KR" altLang="en-US" sz="2400" dirty="0" smtClean="0"/>
              <a:t>시 </a:t>
            </a:r>
            <a:r>
              <a:rPr lang="en-US" altLang="ko-KR" sz="2400" dirty="0" smtClean="0"/>
              <a:t>106:6</a:t>
            </a:r>
          </a:p>
          <a:p>
            <a:pPr marL="0" indent="0"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“ </a:t>
            </a:r>
            <a:r>
              <a:rPr lang="ko-KR" altLang="en-US" sz="2400" dirty="0" smtClean="0"/>
              <a:t>우리 열조는 범죄하고 없어졌고 </a:t>
            </a:r>
            <a:r>
              <a:rPr lang="ko-KR" altLang="en-US" sz="2400" b="1" u="sng" dirty="0" smtClean="0"/>
              <a:t>우리는 그 죄악을 담당하였나이다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”</a:t>
            </a:r>
            <a:br>
              <a:rPr lang="en-US" altLang="ko-KR" sz="2400" dirty="0" smtClean="0"/>
            </a:br>
            <a:r>
              <a:rPr lang="en-US" altLang="ko-KR" sz="2400" dirty="0" smtClean="0"/>
              <a:t>- </a:t>
            </a:r>
            <a:r>
              <a:rPr lang="ko-KR" altLang="en-US" sz="2400" dirty="0" smtClean="0"/>
              <a:t>애 </a:t>
            </a:r>
            <a:r>
              <a:rPr lang="en-US" altLang="ko-KR" sz="2400" dirty="0" smtClean="0"/>
              <a:t>5:7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37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“ </a:t>
            </a:r>
            <a:r>
              <a:rPr lang="ko-KR" altLang="en-US" sz="3600" b="1" dirty="0"/>
              <a:t>어떻게 </a:t>
            </a:r>
            <a:r>
              <a:rPr lang="ko-KR" altLang="en-US" sz="3600" b="1" dirty="0">
                <a:solidFill>
                  <a:srgbClr val="0000FF"/>
                </a:solidFill>
              </a:rPr>
              <a:t>가계</a:t>
            </a:r>
            <a:r>
              <a:rPr lang="ko-KR" altLang="en-US" sz="3600" b="1" dirty="0"/>
              <a:t>를 </a:t>
            </a:r>
            <a:r>
              <a:rPr lang="ko-KR" altLang="en-US" sz="3600" b="1" dirty="0">
                <a:solidFill>
                  <a:srgbClr val="0000FF"/>
                </a:solidFill>
              </a:rPr>
              <a:t>치유</a:t>
            </a:r>
            <a:r>
              <a:rPr lang="ko-KR" altLang="en-US" sz="3600" b="1" dirty="0"/>
              <a:t>할 수 있을까</a:t>
            </a:r>
            <a:r>
              <a:rPr lang="en-US" altLang="ko-KR" sz="3600" b="1" dirty="0"/>
              <a:t>? 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600" dirty="0"/>
              <a:t>자신의 </a:t>
            </a:r>
            <a:r>
              <a:rPr lang="ko-KR" altLang="en-US" sz="2600" dirty="0" smtClean="0"/>
              <a:t>가계에 </a:t>
            </a:r>
            <a:r>
              <a:rPr lang="ko-KR" altLang="en-US" sz="2600" dirty="0" smtClean="0">
                <a:latin typeface="+mj-lt"/>
              </a:rPr>
              <a:t>어떤 죄가 있는지 </a:t>
            </a:r>
            <a:r>
              <a:rPr lang="ko-KR" altLang="en-US" sz="2600" b="1" u="sng" dirty="0" smtClean="0">
                <a:latin typeface="+mj-lt"/>
              </a:rPr>
              <a:t>살펴본다</a:t>
            </a:r>
            <a:endParaRPr lang="en-US" altLang="ko-KR" sz="2600" b="1" u="sng" dirty="0" smtClean="0">
              <a:latin typeface="+mj-lt"/>
            </a:endParaRPr>
          </a:p>
          <a:p>
            <a:pPr marL="0" indent="0">
              <a:buNone/>
            </a:pPr>
            <a:endParaRPr lang="en-US" altLang="ko-KR" sz="26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자신의 가문을 대표해서 자신의 </a:t>
            </a:r>
            <a:r>
              <a:rPr lang="ko-KR" altLang="en-US" sz="2400" dirty="0">
                <a:latin typeface="+mj-lt"/>
              </a:rPr>
              <a:t>죄와 조상의 죄를 함께 </a:t>
            </a:r>
            <a:r>
              <a:rPr lang="ko-KR" altLang="en-US" sz="2400" b="1" u="sng" dirty="0" smtClean="0">
                <a:latin typeface="+mj-lt"/>
              </a:rPr>
              <a:t>회개한다 </a:t>
            </a:r>
            <a:endParaRPr lang="en-US" altLang="ko-KR" sz="2400" b="1" u="sng" dirty="0" smtClean="0">
              <a:latin typeface="+mj-lt"/>
            </a:endParaRPr>
          </a:p>
          <a:p>
            <a:pPr marL="0" indent="0">
              <a:buNone/>
            </a:pPr>
            <a:endParaRPr lang="en-US" altLang="ko-KR" sz="2400" dirty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모든 저주가 십자가에서 끊어졌다고 선포하며 가계의 저주를 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ko-KR" altLang="en-US" sz="2400" dirty="0" smtClean="0">
                <a:latin typeface="+mj-lt"/>
              </a:rPr>
              <a:t>예수님의 </a:t>
            </a:r>
            <a:r>
              <a:rPr lang="ko-KR" altLang="en-US" sz="2400" dirty="0">
                <a:latin typeface="+mj-lt"/>
              </a:rPr>
              <a:t>이름으로 </a:t>
            </a:r>
            <a:r>
              <a:rPr lang="ko-KR" altLang="en-US" sz="2400" b="1" u="sng" dirty="0" smtClean="0">
                <a:latin typeface="+mj-lt"/>
              </a:rPr>
              <a:t>차단한다</a:t>
            </a:r>
            <a:endParaRPr lang="en-US" altLang="ko-KR" sz="2400" b="1" u="sng" dirty="0" smtClean="0">
              <a:latin typeface="+mj-lt"/>
            </a:endParaRPr>
          </a:p>
          <a:p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가계의 저주를 통해 역사하는 악한 영들을 예수님의 이름으로 </a:t>
            </a:r>
            <a:r>
              <a:rPr lang="en-US" altLang="ko-KR" sz="2400" dirty="0" smtClean="0">
                <a:latin typeface="+mj-lt"/>
              </a:rPr>
              <a:t/>
            </a:r>
            <a:br>
              <a:rPr lang="en-US" altLang="ko-KR" sz="2400" dirty="0" smtClean="0">
                <a:latin typeface="+mj-lt"/>
              </a:rPr>
            </a:br>
            <a:r>
              <a:rPr lang="ko-KR" altLang="en-US" sz="2400" b="1" u="sng" dirty="0" smtClean="0">
                <a:latin typeface="+mj-lt"/>
              </a:rPr>
              <a:t>축사한다</a:t>
            </a:r>
            <a:endParaRPr lang="en-US" altLang="ko-KR" sz="2400" b="1" u="sng" dirty="0" smtClean="0">
              <a:latin typeface="+mj-lt"/>
            </a:endParaRPr>
          </a:p>
          <a:p>
            <a:endParaRPr lang="en-US" altLang="ko-KR" sz="2400" dirty="0" smtClean="0">
              <a:latin typeface="+mj-lt"/>
            </a:endParaRPr>
          </a:p>
          <a:p>
            <a:r>
              <a:rPr lang="ko-KR" altLang="en-US" sz="2400" dirty="0" smtClean="0">
                <a:latin typeface="+mj-lt"/>
              </a:rPr>
              <a:t>자신과 가족에게 하나님의 축복을 </a:t>
            </a:r>
            <a:r>
              <a:rPr lang="ko-KR" altLang="en-US" sz="2400" b="1" u="sng" dirty="0" smtClean="0">
                <a:latin typeface="+mj-lt"/>
              </a:rPr>
              <a:t>선포한다</a:t>
            </a:r>
            <a:endParaRPr lang="en-US" altLang="ko-KR" sz="2400" b="1" u="sng" dirty="0" smtClean="0">
              <a:latin typeface="+mj-lt"/>
            </a:endParaRPr>
          </a:p>
          <a:p>
            <a:endParaRPr lang="en-US" altLang="ko-KR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9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“ </a:t>
            </a:r>
            <a:r>
              <a:rPr lang="ko-KR" altLang="en-US" sz="3600" b="1" dirty="0" smtClean="0"/>
              <a:t>왜 </a:t>
            </a:r>
            <a:r>
              <a:rPr lang="ko-KR" altLang="en-US" sz="3600" b="1" dirty="0" smtClean="0">
                <a:solidFill>
                  <a:srgbClr val="0000FF"/>
                </a:solidFill>
              </a:rPr>
              <a:t>옛자아</a:t>
            </a:r>
            <a:r>
              <a:rPr lang="ko-KR" altLang="en-US" sz="3600" b="1" dirty="0" smtClean="0"/>
              <a:t>가 죽지 않을까</a:t>
            </a:r>
            <a:r>
              <a:rPr lang="en-US" altLang="ko-KR" sz="3600" b="1" dirty="0" smtClean="0"/>
              <a:t>? ”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 </a:t>
            </a:r>
            <a:r>
              <a:rPr lang="ko-KR" altLang="en-US" sz="2400" dirty="0">
                <a:latin typeface="+mj-lt"/>
              </a:rPr>
              <a:t>자기 부인을 방해하는 </a:t>
            </a:r>
            <a:r>
              <a:rPr lang="ko-KR" altLang="en-US" sz="2400" dirty="0" smtClean="0">
                <a:latin typeface="+mj-lt"/>
              </a:rPr>
              <a:t>두 가지 장애물 </a:t>
            </a:r>
            <a:endParaRPr lang="en-US" altLang="ko-KR" sz="2400" dirty="0" smtClean="0">
              <a:latin typeface="+mj-lt"/>
            </a:endParaRPr>
          </a:p>
          <a:p>
            <a:pPr marL="0" indent="0">
              <a:buNone/>
            </a:pPr>
            <a:r>
              <a:rPr lang="en-US" altLang="ko-KR" sz="2400" dirty="0" smtClean="0">
                <a:latin typeface="+mj-lt"/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상처</a:t>
            </a:r>
            <a:endParaRPr lang="en-US" altLang="ko-KR" sz="2400" b="1" dirty="0" smtClean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US" altLang="ko-KR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latin typeface="+mj-lt"/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쓴뿌리</a:t>
            </a:r>
            <a:r>
              <a:rPr lang="en-US" altLang="ko-KR" sz="2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ko-KR" sz="2400" dirty="0" smtClean="0">
                <a:latin typeface="+mj-lt"/>
              </a:rPr>
              <a:t>(</a:t>
            </a:r>
            <a:r>
              <a:rPr lang="ko-KR" altLang="en-US" sz="2400" dirty="0" smtClean="0">
                <a:latin typeface="+mj-lt"/>
              </a:rPr>
              <a:t>가계를 통해 내려온 대물림</a:t>
            </a:r>
            <a:r>
              <a:rPr lang="en-US" altLang="ko-KR" sz="2400" dirty="0" smtClean="0">
                <a:latin typeface="+mj-lt"/>
              </a:rPr>
              <a:t>)</a:t>
            </a: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쓴뿌리</a:t>
            </a:r>
            <a:r>
              <a:rPr lang="ko-KR" altLang="en-US" sz="2400" dirty="0" smtClean="0">
                <a:latin typeface="+mj-lt"/>
              </a:rPr>
              <a:t>를 </a:t>
            </a:r>
            <a:r>
              <a:rPr lang="ko-KR" altLang="en-US" sz="2400" dirty="0">
                <a:latin typeface="+mj-lt"/>
              </a:rPr>
              <a:t>통해 들어온 악한 영은 신자가 </a:t>
            </a:r>
            <a:r>
              <a:rPr lang="ko-KR" altLang="en-US" sz="2400" dirty="0" smtClean="0">
                <a:latin typeface="+mj-lt"/>
              </a:rPr>
              <a:t>삶에서 계속해서 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상처</a:t>
            </a:r>
            <a:r>
              <a:rPr lang="ko-KR" altLang="en-US" sz="2400" dirty="0" smtClean="0">
                <a:latin typeface="+mj-lt"/>
              </a:rPr>
              <a:t>를 받고 </a:t>
            </a:r>
            <a:r>
              <a:rPr lang="ko-KR" altLang="en-US" sz="2400" dirty="0">
                <a:latin typeface="+mj-lt"/>
              </a:rPr>
              <a:t>죄를 짓게 만든다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altLang="ko-KR" sz="2400" dirty="0" smtClean="0">
              <a:latin typeface="+mj-lt"/>
            </a:endParaRPr>
          </a:p>
          <a:p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상처</a:t>
            </a:r>
            <a:r>
              <a:rPr lang="ko-KR" altLang="en-US" sz="2400" dirty="0" smtClean="0">
                <a:latin typeface="+mj-lt"/>
              </a:rPr>
              <a:t>와 </a:t>
            </a:r>
            <a:r>
              <a:rPr lang="ko-KR" altLang="en-US" sz="2400" b="1" dirty="0" smtClean="0">
                <a:solidFill>
                  <a:srgbClr val="0000FF"/>
                </a:solidFill>
                <a:latin typeface="+mj-lt"/>
              </a:rPr>
              <a:t>쓴뿌리</a:t>
            </a:r>
            <a:r>
              <a:rPr lang="ko-KR" altLang="en-US" sz="2400" dirty="0" smtClean="0">
                <a:latin typeface="+mj-lt"/>
              </a:rPr>
              <a:t>는 신자를 계속해서 죄와 저주의 영향아래 가두어서 신자가 옛사람을 벗어나지 못하게 만든다</a:t>
            </a:r>
            <a:endParaRPr lang="en-US" altLang="ko-KR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3383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248</Words>
  <Application>Microsoft Macintosh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KAINOS HEALING MINISTRY</vt:lpstr>
      <vt:lpstr>“ 왜 부모의 문제가 자녀의 삶에서 반복될까? ”</vt:lpstr>
      <vt:lpstr>“ 왜 내 삶의 문제들은 해결되지 않는 것일까? ”</vt:lpstr>
      <vt:lpstr>‘ 법적 권리’ 와 ‘현실적 권리’에 차이가 있다</vt:lpstr>
      <vt:lpstr>‘ 가계의 치유’ 가 필요한 이유 </vt:lpstr>
      <vt:lpstr>“ 조상의 죄를 회개하는 것이 성경적인가? ”</vt:lpstr>
      <vt:lpstr>“ 어떻게 가계를 치유할 수 있을까? ”</vt:lpstr>
      <vt:lpstr>“ 왜 옛자아가 죽지 않을까? 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치유 세미나</dc:title>
  <dc:creator>sarah</dc:creator>
  <cp:lastModifiedBy>Sarah Choi</cp:lastModifiedBy>
  <cp:revision>133</cp:revision>
  <dcterms:created xsi:type="dcterms:W3CDTF">2014-04-06T16:51:04Z</dcterms:created>
  <dcterms:modified xsi:type="dcterms:W3CDTF">2015-11-22T23:59:25Z</dcterms:modified>
</cp:coreProperties>
</file>