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21" d="100"/>
          <a:sy n="121" d="100"/>
        </p:scale>
        <p:origin x="-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6189-23A1-42F7-9351-6A9685C77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7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6189-23A1-42F7-9351-6A9685C77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6189-23A1-42F7-9351-6A9685C77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 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4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치유와 영적전쟁 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6209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/>
              <a:t>“ </a:t>
            </a:r>
            <a:r>
              <a:rPr lang="ko-KR" altLang="en-US" sz="2800" b="1" dirty="0" smtClean="0">
                <a:solidFill>
                  <a:srgbClr val="0000FF"/>
                </a:solidFill>
              </a:rPr>
              <a:t>치유와 영적전쟁</a:t>
            </a:r>
            <a:r>
              <a:rPr lang="ko-KR" altLang="en-US" sz="2800" b="1" dirty="0" smtClean="0"/>
              <a:t>은 어떤 </a:t>
            </a:r>
            <a:r>
              <a:rPr lang="ko-KR" altLang="en-US" sz="2800" b="1" dirty="0" smtClean="0">
                <a:solidFill>
                  <a:srgbClr val="0000FF"/>
                </a:solidFill>
              </a:rPr>
              <a:t>관계</a:t>
            </a:r>
            <a:r>
              <a:rPr lang="ko-KR" altLang="en-US" sz="2800" b="1" dirty="0" smtClean="0"/>
              <a:t>가 있을까</a:t>
            </a:r>
            <a:r>
              <a:rPr lang="en-US" altLang="ko-KR" sz="2800" b="1" dirty="0" smtClean="0"/>
              <a:t>? ”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치유는 신자의 영적 눈이 열리도록 도와준다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치유는 신자가 위기를 통해 영적 군사로 거듭</a:t>
            </a:r>
            <a:r>
              <a:rPr lang="ko-KR" altLang="en-US" sz="2000" dirty="0">
                <a:latin typeface="+mj-lt"/>
              </a:rPr>
              <a:t>나</a:t>
            </a:r>
            <a:r>
              <a:rPr lang="ko-KR" altLang="en-US" sz="2000" dirty="0" smtClean="0">
                <a:latin typeface="+mj-lt"/>
              </a:rPr>
              <a:t>도록 도와준다</a:t>
            </a:r>
            <a:endParaRPr lang="en-US" altLang="ko-KR" sz="20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+mj-lt"/>
              </a:rPr>
              <a:t>“ </a:t>
            </a:r>
            <a:r>
              <a:rPr lang="ko-KR" altLang="en-US" sz="2000" b="1" u="sng" dirty="0" smtClean="0">
                <a:latin typeface="+mj-lt"/>
              </a:rPr>
              <a:t>우리의 씨름은 혈과 육에 대한 것이 아니요 </a:t>
            </a:r>
            <a:r>
              <a:rPr lang="ko-KR" altLang="en-US" sz="2000" dirty="0" smtClean="0">
                <a:latin typeface="+mj-lt"/>
              </a:rPr>
              <a:t>정사와 권세와 이 어두움의 세상 주관자들과 하늘에 있는 악의 영들에게 대함이라</a:t>
            </a:r>
            <a:r>
              <a:rPr lang="en-US" altLang="ko-KR" sz="2000" dirty="0" smtClean="0">
                <a:latin typeface="+mj-lt"/>
              </a:rPr>
              <a:t>”- </a:t>
            </a:r>
            <a:r>
              <a:rPr lang="ko-KR" altLang="en-US" sz="2000" dirty="0" smtClean="0">
                <a:latin typeface="+mj-lt"/>
              </a:rPr>
              <a:t>엡 </a:t>
            </a:r>
            <a:r>
              <a:rPr lang="en-US" altLang="ko-KR" sz="2000" dirty="0" smtClean="0">
                <a:latin typeface="+mj-lt"/>
              </a:rPr>
              <a:t>6:12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u="sng" dirty="0" smtClean="0">
                <a:solidFill>
                  <a:srgbClr val="0000FF"/>
                </a:solidFill>
                <a:latin typeface="+mj-lt"/>
              </a:rPr>
              <a:t>성경적인 치유</a:t>
            </a:r>
            <a:r>
              <a:rPr lang="ko-KR" altLang="en-US" sz="2000" dirty="0" smtClean="0">
                <a:latin typeface="+mj-lt"/>
              </a:rPr>
              <a:t>는 신자를 깨우고 신자의 </a:t>
            </a:r>
            <a:r>
              <a:rPr lang="ko-KR" altLang="en-US" sz="2000" b="1" u="sng" dirty="0">
                <a:latin typeface="+mj-lt"/>
              </a:rPr>
              <a:t>영적 정체성</a:t>
            </a:r>
            <a:r>
              <a:rPr lang="ko-KR" altLang="en-US" sz="2000" dirty="0">
                <a:latin typeface="+mj-lt"/>
              </a:rPr>
              <a:t>을 회복시켜 </a:t>
            </a:r>
            <a:r>
              <a:rPr lang="ko-KR" altLang="en-US" sz="2000" dirty="0" smtClean="0">
                <a:latin typeface="+mj-lt"/>
              </a:rPr>
              <a:t>주어</a:t>
            </a:r>
            <a:endParaRPr lang="en-US" sz="20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+mj-lt"/>
              </a:rPr>
              <a:t>신자를 </a:t>
            </a:r>
            <a:r>
              <a:rPr lang="ko-KR" altLang="en-US" sz="2000" b="1" u="sng" dirty="0" smtClean="0">
                <a:solidFill>
                  <a:srgbClr val="0000FF"/>
                </a:solidFill>
                <a:latin typeface="+mj-lt"/>
              </a:rPr>
              <a:t>영적군사</a:t>
            </a:r>
            <a:r>
              <a:rPr lang="ko-KR" altLang="en-US" sz="2000" dirty="0" smtClean="0">
                <a:latin typeface="+mj-lt"/>
              </a:rPr>
              <a:t>요</a:t>
            </a:r>
            <a:r>
              <a:rPr lang="en-US" altLang="ko-KR" sz="2000" b="1" dirty="0" smtClean="0">
                <a:latin typeface="+mj-lt"/>
              </a:rPr>
              <a:t>, </a:t>
            </a:r>
            <a:r>
              <a:rPr lang="ko-KR" altLang="en-US" sz="2000" b="1" u="sng" dirty="0" smtClean="0">
                <a:solidFill>
                  <a:srgbClr val="0000FF"/>
                </a:solidFill>
                <a:latin typeface="+mj-lt"/>
              </a:rPr>
              <a:t>거룩한 신부</a:t>
            </a:r>
            <a:r>
              <a:rPr lang="ko-KR" altLang="en-US" sz="2000" dirty="0" smtClean="0">
                <a:latin typeface="+mj-lt"/>
              </a:rPr>
              <a:t>로 거듭나게 도와준다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47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077200" cy="990599"/>
          </a:xfrm>
        </p:spPr>
        <p:txBody>
          <a:bodyPr>
            <a:normAutofit/>
          </a:bodyPr>
          <a:lstStyle/>
          <a:p>
            <a:r>
              <a:rPr lang="en-US" altLang="ko-KR" sz="3600" b="1" dirty="0" smtClean="0"/>
              <a:t>“ </a:t>
            </a:r>
            <a:r>
              <a:rPr lang="ko-KR" altLang="en-US" sz="3600" b="1" dirty="0" smtClean="0"/>
              <a:t>왜 신자에게 </a:t>
            </a:r>
            <a:r>
              <a:rPr lang="ko-KR" altLang="en-US" sz="3600" b="1" dirty="0" smtClean="0">
                <a:solidFill>
                  <a:srgbClr val="0000FF"/>
                </a:solidFill>
              </a:rPr>
              <a:t>영적전쟁</a:t>
            </a:r>
            <a:r>
              <a:rPr lang="ko-KR" altLang="en-US" sz="3600" b="1" dirty="0" smtClean="0"/>
              <a:t>을 허락하실까</a:t>
            </a:r>
            <a:r>
              <a:rPr lang="en-US" altLang="ko-KR" sz="3600" b="1" dirty="0" smtClean="0"/>
              <a:t>? ”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153400" cy="43434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신자를 영적으로 깨우시기 위해서</a:t>
            </a:r>
            <a:endParaRPr lang="en-US" altLang="ko-KR" sz="24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신자</a:t>
            </a:r>
            <a:r>
              <a:rPr lang="ko-KR" altLang="en-US" sz="2400" dirty="0">
                <a:solidFill>
                  <a:schemeClr val="tx1"/>
                </a:solidFill>
                <a:latin typeface="+mj-lt"/>
              </a:rPr>
              <a:t>를</a:t>
            </a: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 강한 영적 군사로 훈련하기 위해서</a:t>
            </a:r>
            <a:endParaRPr lang="en-US" altLang="ko-KR" sz="24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신자가 하나님의 나라를 확장하여 주님의 재림을 준비하게 하기 위해서</a:t>
            </a:r>
            <a:endParaRPr lang="en-US" altLang="ko-KR" sz="2400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altLang="ko-KR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“ </a:t>
            </a: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하늘에 계신 우리 아버지여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 이름이 거룩히 여김을 받으시오며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, </a:t>
            </a:r>
            <a:endParaRPr lang="en-US" altLang="ko-KR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ko-KR" altLang="en-US" sz="2400" b="1" u="sng" dirty="0" smtClean="0">
                <a:solidFill>
                  <a:srgbClr val="0000FF"/>
                </a:solidFill>
                <a:latin typeface="+mj-lt"/>
              </a:rPr>
              <a:t>나라이 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+mj-lt"/>
              </a:rPr>
              <a:t>임하옵시며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 뜻이 하늘에서 이루어진 것같이 땅에서도 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ko-KR" sz="2400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이루어지이다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.” – </a:t>
            </a: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주기도문</a:t>
            </a:r>
            <a:endParaRPr lang="en-US" altLang="ko-KR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US" altLang="ko-KR" sz="24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“</a:t>
            </a: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내가 내 손을 애굽에 더하여 여러 큰 재앙을 내리고 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+mj-lt"/>
              </a:rPr>
              <a:t>내군대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, </a:t>
            </a:r>
            <a:endParaRPr lang="en-US" altLang="ko-KR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내백성 </a:t>
            </a: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이스라엘 자손을 그 땅에서 인도하여 낼찌라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”- </a:t>
            </a:r>
            <a:r>
              <a:rPr lang="ko-KR" altLang="en-US" sz="2400" dirty="0" smtClean="0">
                <a:solidFill>
                  <a:schemeClr val="tx1"/>
                </a:solidFill>
                <a:latin typeface="+mj-lt"/>
              </a:rPr>
              <a:t>출</a:t>
            </a:r>
            <a:r>
              <a:rPr lang="en-US" altLang="ko-KR" sz="2400" dirty="0" smtClean="0">
                <a:solidFill>
                  <a:schemeClr val="tx1"/>
                </a:solidFill>
                <a:latin typeface="+mj-lt"/>
              </a:rPr>
              <a:t>7:4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95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“ </a:t>
            </a:r>
            <a:r>
              <a:rPr lang="ko-KR" altLang="en-US" b="1" dirty="0" smtClean="0"/>
              <a:t>신자에게 </a:t>
            </a:r>
            <a:r>
              <a:rPr lang="ko-KR" altLang="en-US" b="1" dirty="0" smtClean="0">
                <a:solidFill>
                  <a:srgbClr val="0000FF"/>
                </a:solidFill>
              </a:rPr>
              <a:t>승리</a:t>
            </a:r>
            <a:r>
              <a:rPr lang="ko-KR" altLang="en-US" b="1" dirty="0" smtClean="0"/>
              <a:t>는 보장되어 있다 </a:t>
            </a:r>
            <a:r>
              <a:rPr lang="en-US" altLang="ko-KR" b="1" dirty="0" smtClean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>
                <a:latin typeface="+mj-lt"/>
              </a:rPr>
              <a:t>사단은 이미 십자가에서 패배했다</a:t>
            </a:r>
            <a:endParaRPr lang="en-US" altLang="ko-KR" sz="2400" dirty="0" smtClean="0">
              <a:latin typeface="+mj-lt"/>
            </a:endParaRPr>
          </a:p>
          <a:p>
            <a:r>
              <a:rPr lang="ko-KR" altLang="en-US" sz="2400" dirty="0" smtClean="0">
                <a:latin typeface="+mj-lt"/>
              </a:rPr>
              <a:t>적을 </a:t>
            </a:r>
            <a:r>
              <a:rPr lang="ko-KR" altLang="en-US" sz="2400" dirty="0" smtClean="0">
                <a:latin typeface="+mj-lt"/>
              </a:rPr>
              <a:t>알고 </a:t>
            </a:r>
            <a:r>
              <a:rPr lang="ko-KR" altLang="en-US" sz="2400" dirty="0" smtClean="0">
                <a:latin typeface="+mj-lt"/>
              </a:rPr>
              <a:t>나를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알면 이길 수 있다</a:t>
            </a:r>
            <a:r>
              <a:rPr lang="en-US" altLang="ko-KR" sz="2400" dirty="0" smtClean="0">
                <a:latin typeface="+mj-lt"/>
              </a:rPr>
              <a:t>- ‘ </a:t>
            </a:r>
            <a:r>
              <a:rPr lang="ko-KR" altLang="en-US" sz="2400" dirty="0" smtClean="0">
                <a:latin typeface="+mj-lt"/>
              </a:rPr>
              <a:t>지피지기 </a:t>
            </a:r>
            <a:r>
              <a:rPr lang="en-US" altLang="ko-KR" sz="2400" dirty="0" smtClean="0">
                <a:latin typeface="+mj-lt"/>
              </a:rPr>
              <a:t>’</a:t>
            </a: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lt"/>
              </a:rPr>
              <a:t>“ </a:t>
            </a:r>
            <a:r>
              <a:rPr lang="ko-KR" altLang="en-US" b="1" dirty="0" smtClean="0">
                <a:latin typeface="+mj-lt"/>
              </a:rPr>
              <a:t>악한 영들은 어떻게 신자를 공격하는가</a:t>
            </a:r>
            <a:r>
              <a:rPr lang="en-US" altLang="ko-KR" b="1" dirty="0" smtClean="0">
                <a:latin typeface="+mj-lt"/>
              </a:rPr>
              <a:t>? ”</a:t>
            </a:r>
          </a:p>
          <a:p>
            <a:pPr marL="0" indent="0">
              <a:buNone/>
            </a:pPr>
            <a:endParaRPr lang="en-US" altLang="ko-KR" b="1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altLang="ko-KR" dirty="0" smtClean="0"/>
              <a:t>1</a:t>
            </a:r>
            <a:r>
              <a:rPr lang="en-US" dirty="0" smtClean="0"/>
              <a:t>) </a:t>
            </a:r>
            <a:r>
              <a:rPr lang="ko-KR" altLang="en-US" b="1" dirty="0" smtClean="0">
                <a:solidFill>
                  <a:srgbClr val="0000FF"/>
                </a:solidFill>
                <a:latin typeface="+mj-lt"/>
              </a:rPr>
              <a:t>생각</a:t>
            </a:r>
            <a:r>
              <a:rPr lang="ko-KR" altLang="en-US" dirty="0" smtClean="0">
                <a:latin typeface="+mj-lt"/>
              </a:rPr>
              <a:t>을 통하여</a:t>
            </a:r>
            <a:endParaRPr lang="en-US" altLang="ko-KR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(2) </a:t>
            </a:r>
            <a:r>
              <a:rPr lang="ko-KR" altLang="en-US" b="1" dirty="0" smtClean="0">
                <a:solidFill>
                  <a:srgbClr val="0000FF"/>
                </a:solidFill>
                <a:latin typeface="+mj-lt"/>
              </a:rPr>
              <a:t>감정</a:t>
            </a:r>
            <a:r>
              <a:rPr lang="ko-KR" altLang="en-US" dirty="0" smtClean="0">
                <a:latin typeface="+mj-lt"/>
              </a:rPr>
              <a:t>을 통하여</a:t>
            </a:r>
            <a:endParaRPr lang="en-US" altLang="ko-KR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(3) </a:t>
            </a:r>
            <a:r>
              <a:rPr lang="ko-KR" altLang="en-US" b="1" dirty="0" smtClean="0">
                <a:solidFill>
                  <a:srgbClr val="0000FF"/>
                </a:solidFill>
                <a:latin typeface="+mj-lt"/>
              </a:rPr>
              <a:t>의지</a:t>
            </a:r>
            <a:r>
              <a:rPr lang="ko-KR" altLang="en-US" dirty="0" smtClean="0">
                <a:latin typeface="+mj-lt"/>
              </a:rPr>
              <a:t>를 통하여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19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 smtClean="0"/>
              <a:t>(1)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</a:rPr>
              <a:t>생각</a:t>
            </a:r>
            <a:r>
              <a:rPr lang="ko-KR" altLang="en-US" b="1" dirty="0" smtClean="0"/>
              <a:t>의 싸움터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96200" cy="4343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lt"/>
              </a:rPr>
              <a:t>보고 듣는 것을 조심해야 한다</a:t>
            </a:r>
            <a:r>
              <a:rPr lang="en-US" altLang="ko-KR" sz="2400" dirty="0" smtClean="0">
                <a:latin typeface="+mj-lt"/>
              </a:rPr>
              <a:t>- </a:t>
            </a:r>
            <a:r>
              <a:rPr lang="ko-KR" altLang="en-US" sz="2400" dirty="0" smtClean="0">
                <a:latin typeface="+mj-lt"/>
              </a:rPr>
              <a:t>영적 음식</a:t>
            </a:r>
            <a:endParaRPr lang="en-US" altLang="ko-KR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lt"/>
              </a:rPr>
              <a:t>생각의 근원을 분별해야 한다 </a:t>
            </a:r>
            <a:r>
              <a:rPr lang="en-US" altLang="ko-KR" sz="2400" dirty="0" smtClean="0">
                <a:latin typeface="+mj-lt"/>
              </a:rPr>
              <a:t>(</a:t>
            </a:r>
            <a:r>
              <a:rPr lang="ko-KR" altLang="en-US" sz="2400" dirty="0" smtClean="0">
                <a:latin typeface="+mj-lt"/>
              </a:rPr>
              <a:t>성령</a:t>
            </a:r>
            <a:r>
              <a:rPr lang="en-US" altLang="ko-KR" sz="2400" dirty="0" smtClean="0">
                <a:latin typeface="+mj-lt"/>
              </a:rPr>
              <a:t>, </a:t>
            </a:r>
            <a:r>
              <a:rPr lang="ko-KR" altLang="en-US" sz="2400" dirty="0" smtClean="0">
                <a:latin typeface="+mj-lt"/>
              </a:rPr>
              <a:t>마귀</a:t>
            </a:r>
            <a:r>
              <a:rPr lang="en-US" altLang="ko-KR" sz="2400" dirty="0" smtClean="0">
                <a:latin typeface="+mj-lt"/>
              </a:rPr>
              <a:t>, </a:t>
            </a:r>
            <a:r>
              <a:rPr lang="ko-KR" altLang="en-US" sz="2400" dirty="0" smtClean="0">
                <a:latin typeface="+mj-lt"/>
              </a:rPr>
              <a:t>자신</a:t>
            </a:r>
            <a:r>
              <a:rPr lang="en-US" altLang="ko-KR" sz="24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+mj-lt"/>
              </a:rPr>
              <a:t>걱정과 염려를 조심해야 한다</a:t>
            </a:r>
            <a:endParaRPr lang="en-US" altLang="ko-KR" sz="24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>“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+mj-lt"/>
              </a:rPr>
              <a:t>육신의 생각</a:t>
            </a:r>
            <a:r>
              <a:rPr lang="ko-KR" altLang="en-US" sz="2400" dirty="0" smtClean="0">
                <a:latin typeface="+mj-lt"/>
              </a:rPr>
              <a:t>은 사망이요 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+mj-lt"/>
              </a:rPr>
              <a:t>영의 생각</a:t>
            </a:r>
            <a:r>
              <a:rPr lang="ko-KR" altLang="en-US" sz="2400" dirty="0" smtClean="0">
                <a:latin typeface="+mj-lt"/>
              </a:rPr>
              <a:t>은 생명과 평안이니라</a:t>
            </a:r>
            <a:r>
              <a:rPr lang="en-US" altLang="ko-KR" sz="2400" dirty="0" smtClean="0">
                <a:latin typeface="+mj-lt"/>
              </a:rPr>
              <a:t>”</a:t>
            </a:r>
            <a:br>
              <a:rPr lang="en-US" altLang="ko-KR" sz="2400" dirty="0" smtClean="0">
                <a:latin typeface="+mj-lt"/>
              </a:rPr>
            </a:br>
            <a:r>
              <a:rPr lang="en-US" altLang="ko-KR" sz="2400" dirty="0" smtClean="0">
                <a:latin typeface="+mj-lt"/>
              </a:rPr>
              <a:t>- </a:t>
            </a:r>
            <a:r>
              <a:rPr lang="ko-KR" altLang="en-US" sz="2400" dirty="0" smtClean="0">
                <a:latin typeface="+mj-lt"/>
              </a:rPr>
              <a:t>롬</a:t>
            </a:r>
            <a:r>
              <a:rPr lang="en-US" altLang="ko-KR" sz="2400" dirty="0" smtClean="0">
                <a:latin typeface="+mj-lt"/>
              </a:rPr>
              <a:t>8:6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>“</a:t>
            </a:r>
            <a:r>
              <a:rPr lang="ko-KR" altLang="en-US" sz="2400" dirty="0" smtClean="0">
                <a:latin typeface="+mj-lt"/>
              </a:rPr>
              <a:t>너희가 </a:t>
            </a:r>
            <a:r>
              <a:rPr lang="ko-KR" altLang="en-US" sz="2400" b="1" u="sng" dirty="0" smtClean="0">
                <a:latin typeface="+mj-lt"/>
              </a:rPr>
              <a:t>육신대로 살면 </a:t>
            </a:r>
            <a:r>
              <a:rPr lang="ko-KR" altLang="en-US" sz="2400" dirty="0" smtClean="0">
                <a:latin typeface="+mj-lt"/>
              </a:rPr>
              <a:t>반드시 죽을 것이로되 </a:t>
            </a:r>
            <a:r>
              <a:rPr lang="ko-KR" altLang="en-US" sz="2400" b="1" u="sng" dirty="0" smtClean="0">
                <a:latin typeface="+mj-lt"/>
              </a:rPr>
              <a:t>영으로써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/>
            </a:r>
            <a:br>
              <a:rPr lang="en-US" altLang="ko-KR" sz="2400" dirty="0" smtClean="0">
                <a:latin typeface="+mj-lt"/>
              </a:rPr>
            </a:br>
            <a:r>
              <a:rPr lang="ko-KR" altLang="en-US" sz="2400" b="1" u="sng" dirty="0" smtClean="0">
                <a:latin typeface="+mj-lt"/>
              </a:rPr>
              <a:t>몸의 </a:t>
            </a:r>
            <a:r>
              <a:rPr lang="ko-KR" altLang="en-US" sz="2400" b="1" u="sng" dirty="0" smtClean="0">
                <a:latin typeface="+mj-lt"/>
              </a:rPr>
              <a:t>행실을 죽이면 </a:t>
            </a:r>
            <a:r>
              <a:rPr lang="ko-KR" altLang="en-US" sz="2400" dirty="0" smtClean="0">
                <a:latin typeface="+mj-lt"/>
              </a:rPr>
              <a:t>살리니</a:t>
            </a:r>
            <a:r>
              <a:rPr lang="en-US" altLang="ko-KR" sz="2400" dirty="0" smtClean="0">
                <a:latin typeface="+mj-lt"/>
              </a:rPr>
              <a:t>”- </a:t>
            </a:r>
            <a:r>
              <a:rPr lang="ko-KR" altLang="en-US" sz="2400" dirty="0" smtClean="0">
                <a:latin typeface="+mj-lt"/>
              </a:rPr>
              <a:t>롬</a:t>
            </a:r>
            <a:r>
              <a:rPr lang="en-US" altLang="ko-KR" sz="2400" dirty="0" smtClean="0">
                <a:latin typeface="+mj-lt"/>
              </a:rPr>
              <a:t>8:13</a:t>
            </a:r>
          </a:p>
        </p:txBody>
      </p:sp>
    </p:spTree>
    <p:extLst>
      <p:ext uri="{BB962C8B-B14F-4D97-AF65-F5344CB8AC3E}">
        <p14:creationId xmlns:p14="http://schemas.microsoft.com/office/powerpoint/2010/main" val="23144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“ </a:t>
            </a:r>
            <a:r>
              <a:rPr lang="ko-KR" altLang="en-US" sz="3200" b="1" dirty="0" smtClean="0"/>
              <a:t>어떻게 </a:t>
            </a:r>
            <a:r>
              <a:rPr lang="ko-KR" altLang="en-US" sz="3200" b="1" dirty="0" smtClean="0">
                <a:solidFill>
                  <a:srgbClr val="0000FF"/>
                </a:solidFill>
              </a:rPr>
              <a:t>생각의 싸움에서 </a:t>
            </a:r>
            <a:r>
              <a:rPr lang="ko-KR" altLang="en-US" sz="3200" b="1" dirty="0" smtClean="0"/>
              <a:t>이길 수 있을까</a:t>
            </a:r>
            <a:r>
              <a:rPr lang="en-US" altLang="ko-KR" sz="3200" b="1" dirty="0" smtClean="0"/>
              <a:t>? ”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lt"/>
              </a:rPr>
              <a:t>하나님의 말씀으로 생각을 분별해야 한다</a:t>
            </a:r>
            <a:endParaRPr lang="en-US" altLang="ko-KR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lt"/>
              </a:rPr>
              <a:t>생각을 통해 공격하는 악한 영을 대적한다</a:t>
            </a: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>“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+mj-lt"/>
              </a:rPr>
              <a:t>하나님의 말씀은 </a:t>
            </a:r>
            <a:r>
              <a:rPr lang="ko-KR" altLang="en-US" sz="2400" dirty="0" smtClean="0">
                <a:latin typeface="+mj-lt"/>
              </a:rPr>
              <a:t>살았고 운동력이 있어 좌우에 날선 어떤 검보다도 예리하여 혼과 영과 및 관절과 골수를 찔러 쪼개기까지 하며 </a:t>
            </a:r>
            <a:r>
              <a:rPr lang="ko-KR" altLang="en-US" sz="2400" dirty="0" smtClean="0">
                <a:latin typeface="+mj-lt"/>
              </a:rPr>
              <a:t>또</a:t>
            </a:r>
            <a:r>
              <a:rPr lang="ko-KR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rgbClr val="0000FF"/>
                </a:solidFill>
                <a:latin typeface="+mj-lt"/>
              </a:rPr>
              <a:t/>
            </a:r>
            <a:br>
              <a:rPr lang="en-US" altLang="ko-KR" sz="2400" dirty="0" smtClean="0">
                <a:solidFill>
                  <a:srgbClr val="0000FF"/>
                </a:solidFill>
                <a:latin typeface="+mj-lt"/>
              </a:rPr>
            </a:br>
            <a:r>
              <a:rPr lang="ko-KR" altLang="en-US" sz="2400" b="1" u="sng" dirty="0" smtClean="0">
                <a:solidFill>
                  <a:srgbClr val="0000FF"/>
                </a:solidFill>
                <a:latin typeface="+mj-lt"/>
              </a:rPr>
              <a:t>마음의 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+mj-lt"/>
              </a:rPr>
              <a:t>생각과 뜻을 감찰하나니</a:t>
            </a:r>
            <a:r>
              <a:rPr lang="en-US" altLang="ko-KR" sz="2400" dirty="0" smtClean="0">
                <a:latin typeface="+mj-lt"/>
              </a:rPr>
              <a:t>”- </a:t>
            </a:r>
            <a:r>
              <a:rPr lang="ko-KR" altLang="en-US" sz="2400" dirty="0" smtClean="0">
                <a:latin typeface="+mj-lt"/>
              </a:rPr>
              <a:t>히</a:t>
            </a:r>
            <a:r>
              <a:rPr lang="en-US" altLang="ko-KR" sz="2400" dirty="0" smtClean="0">
                <a:latin typeface="+mj-lt"/>
              </a:rPr>
              <a:t>4:12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095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 smtClean="0"/>
              <a:t>(2) </a:t>
            </a:r>
            <a:r>
              <a:rPr lang="ko-KR" altLang="en-US" b="1" dirty="0" smtClean="0">
                <a:solidFill>
                  <a:srgbClr val="0000FF"/>
                </a:solidFill>
              </a:rPr>
              <a:t>감정</a:t>
            </a:r>
            <a:r>
              <a:rPr lang="ko-KR" altLang="en-US" b="1" dirty="0" smtClean="0"/>
              <a:t>의 싸움터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7832" cy="4525963"/>
          </a:xfrm>
        </p:spPr>
        <p:txBody>
          <a:bodyPr>
            <a:normAutofit lnSpcReduction="10000"/>
          </a:bodyPr>
          <a:lstStyle/>
          <a:p>
            <a:r>
              <a:rPr lang="ko-KR" altLang="en-US" sz="2400" dirty="0" smtClean="0">
                <a:latin typeface="+mj-lt"/>
              </a:rPr>
              <a:t>신자는 자신의 감정을 절제할줄 알아야 한다</a:t>
            </a:r>
            <a:endParaRPr lang="en-US" altLang="ko-KR" sz="2400" dirty="0" smtClean="0">
              <a:latin typeface="+mj-lt"/>
            </a:endParaRPr>
          </a:p>
          <a:p>
            <a:r>
              <a:rPr lang="ko-KR" altLang="en-US" sz="2400" dirty="0" smtClean="0">
                <a:latin typeface="+mj-lt"/>
              </a:rPr>
              <a:t>마귀가 제일 많이 사용하는 통로</a:t>
            </a:r>
            <a:r>
              <a:rPr lang="ko-KR" altLang="en-US" sz="2400" dirty="0">
                <a:latin typeface="+mj-lt"/>
              </a:rPr>
              <a:t>는</a:t>
            </a:r>
            <a:r>
              <a:rPr lang="en-US" altLang="ko-KR" sz="2400" dirty="0" smtClean="0">
                <a:latin typeface="+mj-lt"/>
              </a:rPr>
              <a:t> ‘</a:t>
            </a:r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상처</a:t>
            </a:r>
            <a:r>
              <a:rPr lang="en-US" altLang="ko-KR" sz="2400" dirty="0" smtClean="0">
                <a:latin typeface="+mj-lt"/>
              </a:rPr>
              <a:t>’</a:t>
            </a:r>
            <a:r>
              <a:rPr lang="ko-KR" altLang="en-US" sz="2400" dirty="0" smtClean="0">
                <a:latin typeface="+mj-lt"/>
              </a:rPr>
              <a:t>이다</a:t>
            </a:r>
            <a:endParaRPr lang="en-US" altLang="ko-KR" sz="2400" dirty="0" smtClean="0">
              <a:latin typeface="+mj-lt"/>
            </a:endParaRPr>
          </a:p>
          <a:p>
            <a:r>
              <a:rPr lang="ko-KR" altLang="en-US" sz="2400" dirty="0" smtClean="0">
                <a:latin typeface="+mj-lt"/>
              </a:rPr>
              <a:t>분노와 혈기를 조심해야 한다</a:t>
            </a:r>
            <a:endParaRPr lang="en-US" altLang="ko-KR" sz="2400" dirty="0" smtClean="0">
              <a:latin typeface="+mj-lt"/>
            </a:endParaRPr>
          </a:p>
          <a:p>
            <a:r>
              <a:rPr lang="ko-KR" altLang="en-US" sz="2400" dirty="0" smtClean="0">
                <a:latin typeface="+mj-lt"/>
              </a:rPr>
              <a:t>섭섭함을 조심해야 한다</a:t>
            </a:r>
            <a:endParaRPr lang="en-US" altLang="ko-KR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“</a:t>
            </a:r>
            <a:r>
              <a:rPr lang="ko-KR" altLang="en-US" sz="2400" dirty="0" smtClean="0">
                <a:latin typeface="+mj-lt"/>
              </a:rPr>
              <a:t>분을 내어도 죄를 짓지 말며 해가 지도록 분을 품지 말고 마귀로 </a:t>
            </a:r>
            <a:r>
              <a:rPr lang="en-US" altLang="ko-KR" sz="2400" dirty="0" smtClean="0">
                <a:latin typeface="+mj-lt"/>
              </a:rPr>
              <a:t/>
            </a:r>
            <a:br>
              <a:rPr lang="en-US" altLang="ko-KR" sz="2400" dirty="0" smtClean="0">
                <a:latin typeface="+mj-lt"/>
              </a:rPr>
            </a:br>
            <a:r>
              <a:rPr lang="ko-KR" altLang="en-US" sz="2400" dirty="0" smtClean="0">
                <a:latin typeface="+mj-lt"/>
              </a:rPr>
              <a:t>틈을 </a:t>
            </a:r>
            <a:r>
              <a:rPr lang="ko-KR" altLang="en-US" sz="2400" dirty="0" smtClean="0">
                <a:latin typeface="+mj-lt"/>
              </a:rPr>
              <a:t>타지 못하게 하라</a:t>
            </a:r>
            <a:r>
              <a:rPr lang="en-US" altLang="ko-KR" sz="2400" dirty="0" smtClean="0">
                <a:latin typeface="+mj-lt"/>
              </a:rPr>
              <a:t>”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-</a:t>
            </a:r>
            <a:r>
              <a:rPr lang="ko-KR" altLang="en-US" sz="2400" dirty="0" smtClean="0">
                <a:latin typeface="+mj-lt"/>
              </a:rPr>
              <a:t>엡 </a:t>
            </a:r>
            <a:r>
              <a:rPr lang="en-US" altLang="ko-KR" sz="2400" dirty="0" smtClean="0">
                <a:latin typeface="+mj-lt"/>
              </a:rPr>
              <a:t>4:26-27</a:t>
            </a:r>
          </a:p>
          <a:p>
            <a:pPr marL="0" indent="0">
              <a:buNone/>
            </a:pPr>
            <a:endParaRPr lang="en-US" altLang="ko-KR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“ </a:t>
            </a:r>
            <a:r>
              <a:rPr lang="ko-KR" altLang="en-US" sz="2400" dirty="0" smtClean="0">
                <a:latin typeface="+mj-lt"/>
              </a:rPr>
              <a:t>노하는 자는 다툼을 일으키고 분하여 하는 자는 범죄함이 </a:t>
            </a:r>
            <a:r>
              <a:rPr lang="ko-KR" altLang="en-US" sz="2400" dirty="0" smtClean="0">
                <a:latin typeface="+mj-lt"/>
              </a:rPr>
              <a:t>많으니라</a:t>
            </a:r>
            <a:r>
              <a:rPr lang="en-US" altLang="ko-KR" sz="2400" dirty="0" smtClean="0">
                <a:latin typeface="+mj-lt"/>
              </a:rPr>
              <a:t>”</a:t>
            </a:r>
            <a:br>
              <a:rPr lang="en-US" altLang="ko-KR" sz="2400" dirty="0" smtClean="0">
                <a:latin typeface="+mj-lt"/>
              </a:rPr>
            </a:br>
            <a:r>
              <a:rPr lang="en-US" altLang="ko-KR" sz="2400" dirty="0" smtClean="0">
                <a:latin typeface="+mj-lt"/>
              </a:rPr>
              <a:t>- </a:t>
            </a:r>
            <a:r>
              <a:rPr lang="ko-KR" altLang="en-US" sz="2400" dirty="0" smtClean="0">
                <a:latin typeface="+mj-lt"/>
              </a:rPr>
              <a:t>잠</a:t>
            </a:r>
            <a:r>
              <a:rPr lang="en-US" altLang="ko-KR" sz="2400" dirty="0" smtClean="0">
                <a:latin typeface="+mj-lt"/>
              </a:rPr>
              <a:t>29:22</a:t>
            </a:r>
          </a:p>
        </p:txBody>
      </p:sp>
    </p:spTree>
    <p:extLst>
      <p:ext uri="{BB962C8B-B14F-4D97-AF65-F5344CB8AC3E}">
        <p14:creationId xmlns:p14="http://schemas.microsoft.com/office/powerpoint/2010/main" val="357362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/>
              <a:t>“ </a:t>
            </a:r>
            <a:r>
              <a:rPr lang="ko-KR" altLang="en-US" sz="2800" b="1" dirty="0" smtClean="0"/>
              <a:t>어떻게 </a:t>
            </a:r>
            <a:r>
              <a:rPr lang="ko-KR" altLang="en-US" sz="2800" b="1" dirty="0" smtClean="0">
                <a:solidFill>
                  <a:srgbClr val="0000FF"/>
                </a:solidFill>
              </a:rPr>
              <a:t>감</a:t>
            </a:r>
            <a:r>
              <a:rPr lang="ko-KR" altLang="en-US" sz="2800" b="1" dirty="0">
                <a:solidFill>
                  <a:srgbClr val="0000FF"/>
                </a:solidFill>
              </a:rPr>
              <a:t>정</a:t>
            </a:r>
            <a:r>
              <a:rPr lang="ko-KR" altLang="en-US" sz="2800" b="1" dirty="0" smtClean="0">
                <a:solidFill>
                  <a:srgbClr val="0000FF"/>
                </a:solidFill>
              </a:rPr>
              <a:t>의 </a:t>
            </a:r>
            <a:r>
              <a:rPr lang="ko-KR" altLang="en-US" sz="2800" b="1" dirty="0">
                <a:solidFill>
                  <a:srgbClr val="0000FF"/>
                </a:solidFill>
              </a:rPr>
              <a:t>싸움</a:t>
            </a:r>
            <a:r>
              <a:rPr lang="ko-KR" altLang="en-US" sz="2800" b="1" dirty="0"/>
              <a:t>에서 이길 수 있을까</a:t>
            </a:r>
            <a:r>
              <a:rPr lang="en-US" altLang="ko-KR" sz="2800" b="1" dirty="0"/>
              <a:t>? 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+mj-lt"/>
              </a:rPr>
              <a:t>부정적인 감정과 우울함을 조심해야 한다</a:t>
            </a:r>
            <a:endParaRPr lang="en-US" altLang="ko-KR" sz="2800" dirty="0" smtClean="0">
              <a:latin typeface="+mj-lt"/>
            </a:endParaRPr>
          </a:p>
          <a:p>
            <a:endParaRPr lang="en-US" altLang="ko-KR" sz="2800" dirty="0" smtClean="0">
              <a:latin typeface="+mj-lt"/>
            </a:endParaRPr>
          </a:p>
          <a:p>
            <a:r>
              <a:rPr lang="ko-KR" altLang="en-US" sz="2800" dirty="0" smtClean="0">
                <a:latin typeface="+mj-lt"/>
              </a:rPr>
              <a:t>감정이 절제가 안될때 그 배후에 악한 영이 있음을 </a:t>
            </a:r>
            <a:r>
              <a:rPr lang="en-US" altLang="ko-KR" sz="2800" dirty="0" smtClean="0">
                <a:latin typeface="+mj-lt"/>
              </a:rPr>
              <a:t/>
            </a:r>
            <a:br>
              <a:rPr lang="en-US" altLang="ko-KR" sz="2800" dirty="0" smtClean="0">
                <a:latin typeface="+mj-lt"/>
              </a:rPr>
            </a:br>
            <a:r>
              <a:rPr lang="ko-KR" altLang="en-US" sz="2800" dirty="0" smtClean="0">
                <a:latin typeface="+mj-lt"/>
              </a:rPr>
              <a:t>알아야 </a:t>
            </a:r>
            <a:r>
              <a:rPr lang="ko-KR" altLang="en-US" sz="2800" dirty="0" smtClean="0">
                <a:latin typeface="+mj-lt"/>
              </a:rPr>
              <a:t>한다</a:t>
            </a:r>
            <a:endParaRPr lang="en-US" altLang="ko-KR" sz="2800" dirty="0" smtClean="0">
              <a:latin typeface="+mj-lt"/>
            </a:endParaRPr>
          </a:p>
          <a:p>
            <a:endParaRPr lang="en-US" altLang="ko-KR" sz="2800" dirty="0" smtClean="0">
              <a:latin typeface="+mj-lt"/>
            </a:endParaRPr>
          </a:p>
          <a:p>
            <a:r>
              <a:rPr lang="ko-KR" altLang="en-US" sz="2800" dirty="0" smtClean="0">
                <a:latin typeface="+mj-lt"/>
              </a:rPr>
              <a:t>감정을 통해 공격하는 악한 영을 대적한다</a:t>
            </a:r>
            <a:endParaRPr lang="en-US" altLang="ko-KR" sz="2800" dirty="0" smtClean="0">
              <a:latin typeface="+mj-lt"/>
            </a:endParaRPr>
          </a:p>
          <a:p>
            <a:endParaRPr lang="en-US" altLang="ko-KR" sz="2800" dirty="0" smtClean="0">
              <a:latin typeface="+mj-lt"/>
            </a:endParaRPr>
          </a:p>
          <a:p>
            <a:r>
              <a:rPr lang="ko-KR" altLang="en-US" sz="2800" dirty="0" smtClean="0">
                <a:latin typeface="+mj-lt"/>
              </a:rPr>
              <a:t>즉시 자신의 감정을 </a:t>
            </a:r>
            <a:r>
              <a:rPr lang="ko-KR" altLang="en-US" sz="2800" b="1" dirty="0" smtClean="0">
                <a:solidFill>
                  <a:srgbClr val="0000FF"/>
                </a:solidFill>
                <a:latin typeface="+mj-lt"/>
              </a:rPr>
              <a:t>기쁨</a:t>
            </a:r>
            <a:r>
              <a:rPr lang="ko-KR" altLang="en-US" sz="2800" dirty="0" smtClean="0">
                <a:latin typeface="+mj-lt"/>
              </a:rPr>
              <a:t>과 </a:t>
            </a:r>
            <a:r>
              <a:rPr lang="ko-KR" altLang="en-US" sz="2800" b="1" dirty="0" smtClean="0">
                <a:solidFill>
                  <a:srgbClr val="0000FF"/>
                </a:solidFill>
                <a:latin typeface="+mj-lt"/>
              </a:rPr>
              <a:t>감사</a:t>
            </a:r>
            <a:r>
              <a:rPr lang="ko-KR" altLang="en-US" sz="2800" dirty="0" smtClean="0">
                <a:latin typeface="+mj-lt"/>
              </a:rPr>
              <a:t>로 바꾸어야 한다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19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ko-KR" sz="4800" b="1" dirty="0" smtClean="0"/>
              <a:t>(3)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</a:rPr>
              <a:t>의지</a:t>
            </a:r>
            <a:r>
              <a:rPr lang="ko-KR" altLang="en-US" b="1" dirty="0" smtClean="0"/>
              <a:t>의 싸움터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lt"/>
              </a:rPr>
              <a:t>내 의지는 아직 자유롭지 못하다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lt"/>
              </a:rPr>
              <a:t>악한 영은 우리의 의지를 억압한다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lt"/>
              </a:rPr>
              <a:t>습관적인 죄로부터 반드시 자유로워져야 한다</a:t>
            </a:r>
            <a:endParaRPr lang="en-US" altLang="ko-KR" sz="2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+mj-lt"/>
              </a:rPr>
              <a:t>“</a:t>
            </a:r>
            <a:r>
              <a:rPr lang="ko-KR" altLang="en-US" sz="2800" dirty="0" smtClean="0">
                <a:latin typeface="+mj-lt"/>
              </a:rPr>
              <a:t>내가 이르노니 너희는 성령을 좇아 행하라 그리하면 육체의 </a:t>
            </a:r>
            <a:r>
              <a:rPr lang="en-US" altLang="ko-KR" sz="2800" dirty="0" smtClean="0">
                <a:latin typeface="+mj-lt"/>
              </a:rPr>
              <a:t/>
            </a:r>
            <a:br>
              <a:rPr lang="en-US" altLang="ko-KR" sz="2800" dirty="0" smtClean="0">
                <a:latin typeface="+mj-lt"/>
              </a:rPr>
            </a:br>
            <a:r>
              <a:rPr lang="ko-KR" altLang="en-US" sz="2800" dirty="0" smtClean="0">
                <a:latin typeface="+mj-lt"/>
              </a:rPr>
              <a:t>욕심을 </a:t>
            </a:r>
            <a:r>
              <a:rPr lang="ko-KR" altLang="en-US" sz="2800" dirty="0" smtClean="0">
                <a:latin typeface="+mj-lt"/>
              </a:rPr>
              <a:t>이루지 아니하리라 </a:t>
            </a:r>
            <a:r>
              <a:rPr lang="ko-KR" altLang="en-US" sz="2800" b="1" u="sng" dirty="0" smtClean="0">
                <a:solidFill>
                  <a:srgbClr val="0000FF"/>
                </a:solidFill>
                <a:latin typeface="+mj-lt"/>
              </a:rPr>
              <a:t>육체의 소욕</a:t>
            </a:r>
            <a:r>
              <a:rPr lang="ko-KR" altLang="en-US" sz="2800" dirty="0" smtClean="0">
                <a:latin typeface="+mj-lt"/>
              </a:rPr>
              <a:t>은 성령을 거스리고 </a:t>
            </a:r>
            <a:r>
              <a:rPr lang="en-US" altLang="ko-KR" sz="2800" dirty="0" smtClean="0">
                <a:latin typeface="+mj-lt"/>
              </a:rPr>
              <a:t/>
            </a:r>
            <a:br>
              <a:rPr lang="en-US" altLang="ko-KR" sz="2800" dirty="0" smtClean="0">
                <a:latin typeface="+mj-lt"/>
              </a:rPr>
            </a:br>
            <a:r>
              <a:rPr lang="ko-KR" altLang="en-US" sz="2800" b="1" u="sng" dirty="0" smtClean="0">
                <a:solidFill>
                  <a:srgbClr val="0000FF"/>
                </a:solidFill>
                <a:latin typeface="+mj-lt"/>
              </a:rPr>
              <a:t>성령의 </a:t>
            </a:r>
            <a:r>
              <a:rPr lang="ko-KR" altLang="en-US" sz="2800" b="1" u="sng" dirty="0" smtClean="0">
                <a:solidFill>
                  <a:srgbClr val="0000FF"/>
                </a:solidFill>
                <a:latin typeface="+mj-lt"/>
              </a:rPr>
              <a:t>소욕</a:t>
            </a:r>
            <a:r>
              <a:rPr lang="ko-KR" altLang="en-US" sz="2800" dirty="0" smtClean="0">
                <a:latin typeface="+mj-lt"/>
              </a:rPr>
              <a:t>은 육체를 거스리나니 이 둘이 서로 대적함으로 </a:t>
            </a:r>
            <a:r>
              <a:rPr lang="en-US" altLang="ko-KR" sz="2800" dirty="0" smtClean="0">
                <a:latin typeface="+mj-lt"/>
              </a:rPr>
              <a:t/>
            </a:r>
            <a:br>
              <a:rPr lang="en-US" altLang="ko-KR" sz="2800" dirty="0" smtClean="0">
                <a:latin typeface="+mj-lt"/>
              </a:rPr>
            </a:br>
            <a:r>
              <a:rPr lang="ko-KR" altLang="en-US" sz="2800" dirty="0" smtClean="0">
                <a:latin typeface="+mj-lt"/>
              </a:rPr>
              <a:t>너희의 </a:t>
            </a:r>
            <a:r>
              <a:rPr lang="ko-KR" altLang="en-US" sz="2800" dirty="0" smtClean="0">
                <a:latin typeface="+mj-lt"/>
              </a:rPr>
              <a:t>원하는 것을 하지 못하게 하려 함이니라</a:t>
            </a:r>
            <a:r>
              <a:rPr lang="en-US" altLang="ko-KR" sz="2800" dirty="0" smtClean="0">
                <a:latin typeface="+mj-lt"/>
              </a:rPr>
              <a:t>”- </a:t>
            </a:r>
            <a:r>
              <a:rPr lang="ko-KR" altLang="en-US" sz="2800" dirty="0" smtClean="0">
                <a:latin typeface="+mj-lt"/>
              </a:rPr>
              <a:t>갈 </a:t>
            </a:r>
            <a:r>
              <a:rPr lang="en-US" altLang="ko-KR" sz="2800" dirty="0" smtClean="0">
                <a:latin typeface="+mj-lt"/>
              </a:rPr>
              <a:t>5:16-17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45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/>
              <a:t>“ </a:t>
            </a:r>
            <a:r>
              <a:rPr lang="ko-KR" altLang="en-US" sz="3600" b="1" dirty="0"/>
              <a:t>어떻게 </a:t>
            </a:r>
            <a:r>
              <a:rPr lang="ko-KR" altLang="en-US" sz="3600" b="1" dirty="0" smtClean="0">
                <a:solidFill>
                  <a:srgbClr val="0000FF"/>
                </a:solidFill>
              </a:rPr>
              <a:t>의</a:t>
            </a:r>
            <a:r>
              <a:rPr lang="ko-KR" altLang="en-US" sz="3600" b="1" dirty="0">
                <a:solidFill>
                  <a:srgbClr val="0000FF"/>
                </a:solidFill>
              </a:rPr>
              <a:t>지</a:t>
            </a:r>
            <a:r>
              <a:rPr lang="ko-KR" altLang="en-US" sz="3600" b="1" dirty="0" smtClean="0">
                <a:solidFill>
                  <a:srgbClr val="0000FF"/>
                </a:solidFill>
              </a:rPr>
              <a:t>의 </a:t>
            </a:r>
            <a:r>
              <a:rPr lang="ko-KR" altLang="en-US" sz="3600" b="1" dirty="0">
                <a:solidFill>
                  <a:srgbClr val="0000FF"/>
                </a:solidFill>
              </a:rPr>
              <a:t>싸움</a:t>
            </a:r>
            <a:r>
              <a:rPr lang="ko-KR" altLang="en-US" sz="3600" b="1" dirty="0"/>
              <a:t>에서 이길 수 있을까</a:t>
            </a:r>
            <a:r>
              <a:rPr lang="en-US" altLang="ko-KR" sz="3600" b="1" dirty="0" smtClean="0"/>
              <a:t>? 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44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나의 의지를 방해하는 악한 영을 대적한다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하나님의 말씀에 순종한다</a:t>
            </a:r>
            <a:endParaRPr lang="en-US" sz="20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+mj-lt"/>
              </a:rPr>
              <a:t>“ </a:t>
            </a:r>
            <a:r>
              <a:rPr lang="ko-KR" altLang="en-US" sz="2000" dirty="0" smtClean="0">
                <a:latin typeface="+mj-lt"/>
              </a:rPr>
              <a:t>근신하라 깨어라 너희 대적 마귀가 우는 사자같이 두루 다니며 삼킬 자를 찾나니 너희는 믿음을 굳게하여 저를 대적하라 이는 세상에 있는 너희 형제들도 동일한 </a:t>
            </a:r>
            <a:r>
              <a:rPr lang="en-US" altLang="ko-KR" sz="2000" dirty="0" smtClean="0">
                <a:latin typeface="+mj-lt"/>
              </a:rPr>
              <a:t/>
            </a:r>
            <a:br>
              <a:rPr lang="en-US" altLang="ko-KR" sz="2000" dirty="0" smtClean="0">
                <a:latin typeface="+mj-lt"/>
              </a:rPr>
            </a:br>
            <a:r>
              <a:rPr lang="ko-KR" altLang="en-US" sz="2000" dirty="0" smtClean="0">
                <a:latin typeface="+mj-lt"/>
              </a:rPr>
              <a:t>고난을 </a:t>
            </a:r>
            <a:r>
              <a:rPr lang="ko-KR" altLang="en-US" sz="2000" dirty="0" smtClean="0">
                <a:latin typeface="+mj-lt"/>
              </a:rPr>
              <a:t>당하는 줄을 앎이니라</a:t>
            </a:r>
            <a:r>
              <a:rPr lang="en-US" altLang="ko-KR" sz="2000" dirty="0" smtClean="0">
                <a:latin typeface="+mj-lt"/>
              </a:rPr>
              <a:t>”- </a:t>
            </a:r>
            <a:r>
              <a:rPr lang="ko-KR" altLang="en-US" sz="2000" dirty="0" smtClean="0">
                <a:latin typeface="+mj-lt"/>
              </a:rPr>
              <a:t>벧전 </a:t>
            </a:r>
            <a:r>
              <a:rPr lang="en-US" altLang="ko-KR" sz="2000" dirty="0" smtClean="0">
                <a:latin typeface="+mj-lt"/>
              </a:rPr>
              <a:t>5:8-9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+mj-lt"/>
              </a:rPr>
              <a:t>“</a:t>
            </a:r>
            <a:r>
              <a:rPr lang="ko-KR" altLang="en-US" sz="2000" dirty="0" smtClean="0">
                <a:latin typeface="+mj-lt"/>
              </a:rPr>
              <a:t>영혼없는 몸이 죽은 것같이 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+mj-lt"/>
              </a:rPr>
              <a:t>행함이 없는 믿음은 죽은 것이니라</a:t>
            </a:r>
            <a:r>
              <a:rPr lang="en-US" altLang="ko-KR" sz="2000" dirty="0" smtClean="0">
                <a:latin typeface="+mj-lt"/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+mj-lt"/>
              </a:rPr>
              <a:t>-</a:t>
            </a:r>
            <a:r>
              <a:rPr lang="ko-KR" altLang="en-US" sz="2000" dirty="0" smtClean="0">
                <a:latin typeface="+mj-lt"/>
              </a:rPr>
              <a:t>약 </a:t>
            </a:r>
            <a:r>
              <a:rPr lang="en-US" altLang="ko-KR" sz="2000" dirty="0" smtClean="0">
                <a:latin typeface="+mj-lt"/>
              </a:rPr>
              <a:t>2:26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38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377</Words>
  <Application>Microsoft Macintosh PowerPoint</Application>
  <PresentationFormat>On-screen Show (4:3)</PresentationFormat>
  <Paragraphs>75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KAINOS HEALING MINISTRY</vt:lpstr>
      <vt:lpstr>“ 왜 신자에게 영적전쟁을 허락하실까? ”</vt:lpstr>
      <vt:lpstr>“ 신자에게 승리는 보장되어 있다 ”</vt:lpstr>
      <vt:lpstr>(1) 생각의 싸움터</vt:lpstr>
      <vt:lpstr>“ 어떻게 생각의 싸움에서 이길 수 있을까? ”</vt:lpstr>
      <vt:lpstr>(2) 감정의 싸움터</vt:lpstr>
      <vt:lpstr>“ 어떻게 감정의 싸움에서 이길 수 있을까? ”</vt:lpstr>
      <vt:lpstr>(3) 의지의 싸움터</vt:lpstr>
      <vt:lpstr>“ 어떻게 의지의 싸움에서 이길 수 있을까? ”</vt:lpstr>
      <vt:lpstr>“ 치유와 영적전쟁은 어떤 관계가 있을까? 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130</cp:revision>
  <dcterms:created xsi:type="dcterms:W3CDTF">2014-04-06T16:51:04Z</dcterms:created>
  <dcterms:modified xsi:type="dcterms:W3CDTF">2015-11-22T23:35:56Z</dcterms:modified>
</cp:coreProperties>
</file>