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7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21" d="100"/>
          <a:sy n="121" d="100"/>
        </p:scale>
        <p:origin x="-7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167-69B9-4900-88F0-4CA4E977D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167-69B9-4900-88F0-4CA4E977D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167-69B9-4900-88F0-4CA4E977D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3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6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내적치유와 예언사역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>
                <a:latin typeface="Adobe 고딕 Std B"/>
                <a:ea typeface="Adobe 고딕 Std B"/>
                <a:cs typeface="Adobe 고딕 Std B"/>
              </a:rPr>
              <a:t>치유와 예언은 </a:t>
            </a:r>
            <a:r>
              <a:rPr lang="ko-KR" altLang="en-US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병행되어야 </a:t>
            </a:r>
            <a:r>
              <a:rPr lang="ko-KR" altLang="en-US" b="1" dirty="0" smtClean="0">
                <a:latin typeface="Adobe 고딕 Std B"/>
                <a:ea typeface="Adobe 고딕 Std B"/>
                <a:cs typeface="Adobe 고딕 Std B"/>
              </a:rPr>
              <a:t>한다</a:t>
            </a:r>
            <a:endParaRPr lang="en-US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30795" cy="45259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치유와 예언사역을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병행할때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신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자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가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자신의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언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을 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성취할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확률이 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높아진다</a:t>
            </a:r>
            <a:endParaRPr lang="en-US" altLang="ko-KR" dirty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영적으로 잠든 신자들을 깨우기 위해 치유와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예언사역이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활성화되어야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한다</a:t>
            </a:r>
            <a:endParaRPr lang="en-US" altLang="ko-KR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2987" y="1600200"/>
            <a:ext cx="4114800" cy="4114800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>
            <a:off x="2520387" y="1600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4"/>
          </p:cNvCxnSpPr>
          <p:nvPr/>
        </p:nvCxnSpPr>
        <p:spPr>
          <a:xfrm>
            <a:off x="2520387" y="1600200"/>
            <a:ext cx="0" cy="411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56251" y="2792649"/>
            <a:ext cx="1939328" cy="1615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내적치유</a:t>
            </a:r>
            <a:endParaRPr lang="en-US" sz="28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20387" y="2792649"/>
            <a:ext cx="1939328" cy="1615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예언</a:t>
            </a:r>
            <a:endParaRPr lang="en-US" sz="28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41990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왜</a:t>
            </a:r>
            <a:r>
              <a:rPr lang="ko-KR" altLang="en-US" sz="3600" b="1" dirty="0" smtClean="0">
                <a:latin typeface="Adobe 고딕 Std B"/>
                <a:ea typeface="Adobe 고딕 Std B"/>
                <a:cs typeface="Adobe 고딕 Std B"/>
              </a:rPr>
              <a:t> 치유와 예언사역이 필요한가</a:t>
            </a:r>
            <a:r>
              <a:rPr lang="en-US" altLang="ko-KR" sz="3600" b="1" dirty="0" smtClean="0">
                <a:latin typeface="Adobe 고딕 Std B"/>
                <a:ea typeface="Adobe 고딕 Std B"/>
                <a:cs typeface="Adobe 고딕 Std B"/>
              </a:rPr>
              <a:t>?</a:t>
            </a:r>
            <a:endParaRPr lang="en-US" sz="3600" b="1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1299" cy="4525963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예언</a:t>
            </a:r>
            <a:r>
              <a:rPr lang="en-US" altLang="ko-KR" sz="2800" dirty="0">
                <a:latin typeface="Adobe 고딕 Std B"/>
                <a:ea typeface="Adobe 고딕 Std B"/>
                <a:cs typeface="Adobe 고딕 Std B"/>
              </a:rPr>
              <a:t>- 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하나님의 마음과 뜻을 사람들에게 알려주어 </a:t>
            </a:r>
            <a:r>
              <a:rPr lang="ko-KR" altLang="en-US" sz="2800" u="sng" dirty="0">
                <a:latin typeface="Adobe 고딕 Std B"/>
                <a:ea typeface="Adobe 고딕 Std B"/>
                <a:cs typeface="Adobe 고딕 Std B"/>
              </a:rPr>
              <a:t>자신의 부르심따라 살 수 있게 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도와준다</a:t>
            </a:r>
            <a:r>
              <a:rPr lang="en-US" altLang="ko-KR" sz="2800" u="sng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u="sng" dirty="0" smtClean="0">
                <a:latin typeface="Adobe 고딕 Std B"/>
                <a:ea typeface="Adobe 고딕 Std B"/>
                <a:cs typeface="Adobe 고딕 Std B"/>
              </a:rPr>
            </a:br>
            <a:endParaRPr lang="en-US" sz="2800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“</a:t>
            </a:r>
            <a:r>
              <a:rPr lang="en-US" sz="2800" dirty="0" smtClean="0">
                <a:latin typeface="Adobe 고딕 Std B"/>
                <a:ea typeface="Adobe 고딕 Std B"/>
                <a:cs typeface="Adobe 고딕 Std B"/>
              </a:rPr>
              <a:t>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사람의 걸음은 여호와께로서 말미암나니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사람이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어찌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자기의 길을 알 수 있으랴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” -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잠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20:24</a:t>
            </a:r>
          </a:p>
          <a:p>
            <a:pPr marL="0" indent="0">
              <a:buNone/>
            </a:pPr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“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사람이 마음으로 자기의 길을 계획할지라도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그 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걸음을 인도하는 자는 여호와시니라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”-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잠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16: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9</a:t>
            </a:r>
          </a:p>
          <a:p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8880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Adobe 고딕 Std B"/>
                <a:ea typeface="Adobe 고딕 Std B"/>
                <a:cs typeface="Adobe 고딕 Std B"/>
              </a:rPr>
              <a:t>내적치유와 예언의 </a:t>
            </a:r>
            <a:r>
              <a:rPr lang="ko-KR" altLang="en-US" sz="36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역할</a:t>
            </a:r>
            <a:endParaRPr lang="en-US" sz="3600" b="1" dirty="0">
              <a:solidFill>
                <a:srgbClr val="0070C0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“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무릇 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하나님의 영으로 인도함을 받는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그들은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곧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    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하나님의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아들이라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”- 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롬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8:14</a:t>
            </a:r>
          </a:p>
          <a:p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신</a:t>
            </a:r>
            <a:r>
              <a:rPr lang="ko-KR" altLang="en-US" sz="2800" u="sng" dirty="0">
                <a:latin typeface="Adobe 고딕 Std B"/>
                <a:ea typeface="Adobe 고딕 Std B"/>
                <a:cs typeface="Adobe 고딕 Std B"/>
              </a:rPr>
              <a:t>자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가 하나님의 부르심따라 살려면 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기록된 </a:t>
            </a:r>
            <a:r>
              <a:rPr lang="ko-KR" altLang="en-US" sz="28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로고스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말씀과 </a:t>
            </a:r>
            <a:r>
              <a:rPr lang="ko-KR" altLang="en-US" sz="28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레마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의 말씀이 둘 다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필요하다</a:t>
            </a:r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sz="2800" dirty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sz="28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치유와 </a:t>
            </a:r>
            <a:r>
              <a:rPr lang="ko-KR" altLang="en-US" sz="28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예언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은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신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자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가 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성령의 음성인 </a:t>
            </a:r>
            <a:r>
              <a:rPr lang="ko-KR" altLang="en-US" sz="2800" b="1" u="sng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레마</a:t>
            </a:r>
            <a:r>
              <a:rPr lang="ko-KR" altLang="en-US" sz="2800" u="sng" dirty="0">
                <a:latin typeface="Adobe 고딕 Std B"/>
                <a:ea typeface="Adobe 고딕 Std B"/>
                <a:cs typeface="Adobe 고딕 Std B"/>
              </a:rPr>
              <a:t>의 말씀을 들을수 있게 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도와준다</a:t>
            </a:r>
            <a:endParaRPr lang="en-US" altLang="ko-KR" sz="2800" u="sng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sz="28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치유와 예언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은 신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자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가 하나님을 </a:t>
            </a:r>
            <a:r>
              <a:rPr lang="ko-KR" altLang="en-US" sz="28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경험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하게 도와주어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신자의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영이 깨어나 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영적으로 변화되게 도</a:t>
            </a:r>
            <a:r>
              <a:rPr lang="ko-KR" altLang="en-US" sz="2800" u="sng" dirty="0">
                <a:latin typeface="Adobe 고딕 Std B"/>
                <a:ea typeface="Adobe 고딕 Std B"/>
                <a:cs typeface="Adobe 고딕 Std B"/>
              </a:rPr>
              <a:t>와</a:t>
            </a:r>
            <a:r>
              <a:rPr lang="ko-KR" altLang="en-US" sz="2800" u="sng" dirty="0" smtClean="0">
                <a:latin typeface="Adobe 고딕 Std B"/>
                <a:ea typeface="Adobe 고딕 Std B"/>
                <a:cs typeface="Adobe 고딕 Std B"/>
              </a:rPr>
              <a:t>준다</a:t>
            </a:r>
            <a:endParaRPr lang="en-US" altLang="ko-KR" sz="2800" u="sng" dirty="0" smtClean="0"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92467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Adobe 고딕 Std B"/>
                <a:ea typeface="Adobe 고딕 Std B"/>
                <a:cs typeface="Adobe 고딕 Std B"/>
              </a:rPr>
              <a:t>왜 </a:t>
            </a:r>
            <a:r>
              <a:rPr lang="ko-KR" altLang="en-US" sz="36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영적인 사람</a:t>
            </a:r>
            <a:r>
              <a:rPr lang="ko-KR" altLang="en-US" sz="3600" b="1" dirty="0" smtClean="0">
                <a:latin typeface="Adobe 고딕 Std B"/>
                <a:ea typeface="Adobe 고딕 Std B"/>
                <a:cs typeface="Adobe 고딕 Std B"/>
              </a:rPr>
              <a:t>이 되어야 하나</a:t>
            </a:r>
            <a:r>
              <a:rPr lang="en-US" altLang="ko-KR" sz="3600" b="1" dirty="0" smtClean="0">
                <a:latin typeface="Adobe 고딕 Std B"/>
                <a:ea typeface="Adobe 고딕 Std B"/>
                <a:cs typeface="Adobe 고딕 Std B"/>
              </a:rPr>
              <a:t>?</a:t>
            </a:r>
            <a:endParaRPr lang="en-US" sz="3600" b="1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620" y="1600200"/>
            <a:ext cx="4229592" cy="4525963"/>
          </a:xfrm>
        </p:spPr>
        <p:txBody>
          <a:bodyPr>
            <a:normAutofit/>
          </a:bodyPr>
          <a:lstStyle/>
          <a:p>
            <a:r>
              <a:rPr lang="ko-KR" altLang="en-US" sz="24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영적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이란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성령을 모신 </a:t>
            </a:r>
            <a:r>
              <a:rPr lang="en-US" altLang="ko-KR" sz="2400" dirty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dirty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신자의 </a:t>
            </a:r>
            <a:r>
              <a:rPr lang="ko-KR" altLang="en-US" sz="24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영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이 혼과 육을 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지배해서 </a:t>
            </a:r>
            <a:r>
              <a:rPr lang="ko-KR" altLang="en-US" sz="2400" u="sng" dirty="0" smtClean="0">
                <a:latin typeface="Adobe 고딕 Std B"/>
                <a:ea typeface="Adobe 고딕 Std B"/>
                <a:cs typeface="Adobe 고딕 Std B"/>
              </a:rPr>
              <a:t>성령께서 </a:t>
            </a:r>
            <a:r>
              <a:rPr lang="ko-KR" altLang="en-US" sz="2400" b="1" u="sng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주인</a:t>
            </a:r>
            <a:r>
              <a:rPr lang="ko-KR" altLang="en-US" sz="2400" u="sng" dirty="0">
                <a:latin typeface="Adobe 고딕 Std B"/>
                <a:ea typeface="Adobe 고딕 Std B"/>
                <a:cs typeface="Adobe 고딕 Std B"/>
              </a:rPr>
              <a:t>이 된 </a:t>
            </a:r>
            <a:r>
              <a:rPr lang="ko-KR" altLang="en-US" sz="2400" u="sng" dirty="0" smtClean="0">
                <a:latin typeface="Adobe 고딕 Std B"/>
                <a:ea typeface="Adobe 고딕 Std B"/>
                <a:cs typeface="Adobe 고딕 Std B"/>
              </a:rPr>
              <a:t>상태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를 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말한다</a:t>
            </a:r>
            <a:endParaRPr lang="en-US" altLang="ko-KR" sz="2400" dirty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sz="2400" dirty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sz="24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영적인 사람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이 되어야 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성령과의 </a:t>
            </a:r>
            <a:r>
              <a:rPr lang="ko-KR" altLang="en-US" sz="24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인격적인 </a:t>
            </a:r>
            <a:r>
              <a:rPr lang="en-US" altLang="ko-KR" sz="24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교제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안에서 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스스로 </a:t>
            </a:r>
            <a:r>
              <a:rPr lang="ko-KR" altLang="en-US" sz="2400" b="1" u="sng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성령의 인도</a:t>
            </a:r>
            <a:r>
              <a:rPr lang="ko-KR" altLang="en-US" sz="2400" u="sng" dirty="0">
                <a:latin typeface="Adobe 고딕 Std B"/>
                <a:ea typeface="Adobe 고딕 Std B"/>
                <a:cs typeface="Adobe 고딕 Std B"/>
              </a:rPr>
              <a:t>를 </a:t>
            </a:r>
            <a:r>
              <a:rPr lang="ko-KR" altLang="en-US" sz="2400" u="sng" dirty="0" smtClean="0">
                <a:latin typeface="Adobe 고딕 Std B"/>
                <a:ea typeface="Adobe 고딕 Std B"/>
                <a:cs typeface="Adobe 고딕 Std B"/>
              </a:rPr>
              <a:t>따르는 </a:t>
            </a:r>
            <a:r>
              <a:rPr lang="ko-KR" altLang="en-US" sz="2400" u="sng" dirty="0">
                <a:latin typeface="Adobe 고딕 Std B"/>
                <a:ea typeface="Adobe 고딕 Std B"/>
                <a:cs typeface="Adobe 고딕 Std B"/>
              </a:rPr>
              <a:t>삶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을 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살 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수 있다</a:t>
            </a:r>
            <a:endParaRPr lang="en-US" sz="2400" dirty="0">
              <a:latin typeface="Adobe 고딕 Std B"/>
              <a:ea typeface="Adobe 고딕 Std B"/>
              <a:cs typeface="Adobe 고딕 Std B"/>
            </a:endParaRPr>
          </a:p>
          <a:p>
            <a:endParaRPr lang="en-US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752600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2198226" y="4911520"/>
            <a:ext cx="1066800" cy="1085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2920678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98226" y="3352800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21980" y="44958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8242" y="3581400"/>
            <a:ext cx="507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00FF"/>
                </a:solidFill>
              </a:rPr>
              <a:t>혼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8242" y="1981200"/>
            <a:ext cx="507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00FF"/>
                </a:solidFill>
              </a:rPr>
              <a:t>영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9462" y="5129804"/>
            <a:ext cx="507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00FF"/>
                </a:solidFill>
              </a:rPr>
              <a:t>육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3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왜</a:t>
            </a:r>
            <a:r>
              <a:rPr lang="ko-KR" altLang="en-US" sz="3600" b="1" dirty="0" smtClean="0">
                <a:latin typeface="Adobe 고딕 Std B"/>
                <a:ea typeface="Adobe 고딕 Std B"/>
                <a:cs typeface="Adobe 고딕 Std B"/>
              </a:rPr>
              <a:t> 특별히 예언을 하라고 했을까</a:t>
            </a:r>
            <a:r>
              <a:rPr lang="en-US" altLang="ko-KR" sz="3600" b="1" dirty="0" smtClean="0">
                <a:latin typeface="Adobe 고딕 Std B"/>
                <a:ea typeface="Adobe 고딕 Std B"/>
                <a:cs typeface="Adobe 고딕 Std B"/>
              </a:rPr>
              <a:t>?</a:t>
            </a:r>
            <a:endParaRPr lang="en-US" sz="3600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1299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“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사랑을 따라 구하라 신령한 것을 사모하되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특별히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예언을 하려고 하라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”-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고전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14:1</a:t>
            </a:r>
          </a:p>
          <a:p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“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예언하는 자는 사람에게 말하여 덕을 세우며 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권면하여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안위하는 것이요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”-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고전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14:3</a:t>
            </a:r>
          </a:p>
          <a:p>
            <a:endParaRPr lang="en-US" altLang="ko-KR" sz="2800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“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예언하는 자는 교회의 덕을 세우나니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”</a:t>
            </a:r>
            <a:b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- </a:t>
            </a:r>
            <a:r>
              <a:rPr lang="ko-KR" altLang="en-US" sz="2800" dirty="0" smtClean="0">
                <a:latin typeface="Adobe 고딕 Std B"/>
                <a:ea typeface="Adobe 고딕 Std B"/>
                <a:cs typeface="Adobe 고딕 Std B"/>
              </a:rPr>
              <a:t>고전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14:4</a:t>
            </a:r>
          </a:p>
          <a:p>
            <a:endParaRPr lang="en-US" altLang="ko-KR" sz="2800" dirty="0"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99875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예언</a:t>
            </a:r>
            <a:r>
              <a:rPr lang="ko-KR" altLang="en-US" sz="3200" b="1" dirty="0" smtClean="0">
                <a:latin typeface="Adobe 고딕 Std B"/>
                <a:ea typeface="Adobe 고딕 Std B"/>
                <a:cs typeface="Adobe 고딕 Std B"/>
              </a:rPr>
              <a:t>은 예수님을 </a:t>
            </a:r>
            <a:r>
              <a:rPr lang="ko-KR" altLang="en-US" sz="32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증거</a:t>
            </a:r>
            <a:r>
              <a:rPr lang="ko-KR" altLang="en-US" sz="3200" b="1" dirty="0" smtClean="0">
                <a:latin typeface="Adobe 고딕 Std B"/>
                <a:ea typeface="Adobe 고딕 Std B"/>
                <a:cs typeface="Adobe 고딕 Std B"/>
              </a:rPr>
              <a:t>하는 일을 한다</a:t>
            </a:r>
            <a:endParaRPr lang="en-US" sz="3200" b="1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44" y="1500967"/>
            <a:ext cx="8340456" cy="4625196"/>
          </a:xfrm>
        </p:spPr>
        <p:txBody>
          <a:bodyPr>
            <a:noAutofit/>
          </a:bodyPr>
          <a:lstStyle/>
          <a:p>
            <a:r>
              <a:rPr lang="en-US" altLang="ko-KR" sz="2800" dirty="0">
                <a:latin typeface="Adobe 고딕 Std B"/>
                <a:ea typeface="Adobe 고딕 Std B"/>
                <a:cs typeface="Adobe 고딕 Std B"/>
              </a:rPr>
              <a:t>“ 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예수의 증거는 대언의 영이라</a:t>
            </a:r>
            <a:r>
              <a:rPr lang="en-US" altLang="ko-KR" sz="2800" dirty="0">
                <a:latin typeface="Adobe 고딕 Std B"/>
                <a:ea typeface="Adobe 고딕 Std B"/>
                <a:cs typeface="Adobe 고딕 Std B"/>
              </a:rPr>
              <a:t>”- </a:t>
            </a:r>
            <a:r>
              <a:rPr lang="ko-KR" altLang="en-US" sz="2800" dirty="0">
                <a:latin typeface="Adobe 고딕 Std B"/>
                <a:ea typeface="Adobe 고딕 Std B"/>
                <a:cs typeface="Adobe 고딕 Std B"/>
              </a:rPr>
              <a:t>계</a:t>
            </a:r>
            <a:r>
              <a:rPr lang="en-US" altLang="ko-KR" sz="2800" dirty="0" smtClean="0">
                <a:latin typeface="Adobe 고딕 Std B"/>
                <a:ea typeface="Adobe 고딕 Std B"/>
                <a:cs typeface="Adobe 고딕 Std B"/>
              </a:rPr>
              <a:t>19:10</a:t>
            </a:r>
          </a:p>
          <a:p>
            <a:endParaRPr lang="en-US" altLang="ko-KR" sz="2400" dirty="0" smtClean="0">
              <a:latin typeface="Adobe 고딕 Std B"/>
              <a:ea typeface="Adobe 고딕 Std B"/>
              <a:cs typeface="Adobe 고딕 Std B"/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>“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그러나 다 예언을 하면 믿지 아니하는 자들이나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무식한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자들이 들어와서 모든 사람에게 책망을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들으며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모든 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사람에게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판단을 받고 그 마음의 숨은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일이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드러나게 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되므로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엎드리어 하나님께 경배하며 하나님이 참으로 너희 가운데 계시다 전파하리라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>”-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고전 </a:t>
            </a:r>
            <a:r>
              <a:rPr lang="en-US" altLang="ko-KR" sz="2400" dirty="0" smtClean="0">
                <a:latin typeface="Adobe 고딕 Std B"/>
                <a:ea typeface="Adobe 고딕 Std B"/>
                <a:cs typeface="Adobe 고딕 Std B"/>
              </a:rPr>
              <a:t>14:24-25</a:t>
            </a:r>
          </a:p>
          <a:p>
            <a:pPr>
              <a:lnSpc>
                <a:spcPct val="130000"/>
              </a:lnSpc>
            </a:pPr>
            <a:endParaRPr lang="en-US" altLang="ko-KR" sz="2400" dirty="0">
              <a:latin typeface="Adobe 고딕 Std B"/>
              <a:ea typeface="Adobe 고딕 Std B"/>
              <a:cs typeface="Adobe 고딕 Std B"/>
            </a:endParaRPr>
          </a:p>
          <a:p>
            <a:pPr>
              <a:lnSpc>
                <a:spcPct val="130000"/>
              </a:lnSpc>
            </a:pPr>
            <a:r>
              <a:rPr lang="ko-KR" altLang="en-US" sz="2400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예언</a:t>
            </a:r>
            <a:r>
              <a:rPr lang="ko-KR" altLang="en-US" sz="2400" dirty="0">
                <a:latin typeface="Adobe 고딕 Std B"/>
                <a:ea typeface="Adobe 고딕 Std B"/>
                <a:cs typeface="Adobe 고딕 Std B"/>
              </a:rPr>
              <a:t>은 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불신자들이 살아계신 하나님을 경험하게 할 수 있는 좋은 </a:t>
            </a:r>
            <a:r>
              <a:rPr lang="ko-KR" altLang="en-US" sz="24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전도수단</a:t>
            </a:r>
            <a:r>
              <a:rPr lang="ko-KR" altLang="en-US" sz="2400" dirty="0" smtClean="0">
                <a:latin typeface="Adobe 고딕 Std B"/>
                <a:ea typeface="Adobe 고딕 Std B"/>
                <a:cs typeface="Adobe 고딕 Std B"/>
              </a:rPr>
              <a:t>이다</a:t>
            </a:r>
            <a:endParaRPr lang="en-US" altLang="ko-KR" sz="2400" dirty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sz="2400" dirty="0"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49108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Adobe 고딕 Std B"/>
                <a:ea typeface="Adobe 고딕 Std B"/>
                <a:cs typeface="Adobe 고딕 Std B"/>
              </a:rPr>
              <a:t>무엇이 예언의 성취를 </a:t>
            </a:r>
            <a:r>
              <a:rPr lang="ko-KR" altLang="en-US" sz="36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방해</a:t>
            </a:r>
            <a:r>
              <a:rPr lang="ko-KR" altLang="en-US" sz="3600" b="1" dirty="0" smtClean="0">
                <a:latin typeface="Adobe 고딕 Std B"/>
                <a:ea typeface="Adobe 고딕 Std B"/>
                <a:cs typeface="Adobe 고딕 Std B"/>
              </a:rPr>
              <a:t>하는가</a:t>
            </a:r>
            <a:r>
              <a:rPr lang="en-US" altLang="ko-KR" sz="3600" b="1" dirty="0" smtClean="0">
                <a:latin typeface="Adobe 고딕 Std B"/>
                <a:ea typeface="Adobe 고딕 Std B"/>
                <a:cs typeface="Adobe 고딕 Std B"/>
              </a:rPr>
              <a:t>?</a:t>
            </a:r>
            <a:endParaRPr lang="en-US" sz="3600" b="1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내적치유가 필요한 이유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>-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예언은 </a:t>
            </a:r>
            <a:r>
              <a:rPr lang="ko-KR" altLang="en-US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조건적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인 하나님의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약속이기 때문이다</a:t>
            </a:r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예언의 성취를 가로막는 </a:t>
            </a:r>
            <a:r>
              <a:rPr lang="ko-KR" altLang="en-US" b="1" dirty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장애물</a:t>
            </a:r>
            <a:r>
              <a:rPr lang="en-US" altLang="ko-KR" dirty="0">
                <a:latin typeface="Adobe 고딕 Std B"/>
                <a:ea typeface="Adobe 고딕 Std B"/>
                <a:cs typeface="Adobe 고딕 Std B"/>
              </a:rPr>
              <a:t>-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옛자아</a:t>
            </a:r>
            <a:endParaRPr lang="en-US" altLang="ko-KR" dirty="0">
              <a:latin typeface="Adobe 고딕 Std B"/>
              <a:ea typeface="Adobe 고딕 Std B"/>
              <a:cs typeface="Adobe 고딕 Std B"/>
            </a:endParaRPr>
          </a:p>
          <a:p>
            <a:pPr marL="0" indent="0">
              <a:buNone/>
            </a:pP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   </a:t>
            </a:r>
            <a:r>
              <a:rPr lang="en-US" altLang="ko-KR" dirty="0">
                <a:latin typeface="Adobe 고딕 Std B"/>
                <a:ea typeface="Adobe 고딕 Std B"/>
                <a:cs typeface="Adobe 고딕 Std B"/>
              </a:rPr>
              <a:t>(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죄</a:t>
            </a:r>
            <a:r>
              <a:rPr lang="en-US" altLang="ko-KR" dirty="0">
                <a:latin typeface="Adobe 고딕 Std B"/>
                <a:ea typeface="Adobe 고딕 Std B"/>
                <a:cs typeface="Adobe 고딕 Std B"/>
              </a:rPr>
              <a:t>, 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상처</a:t>
            </a:r>
            <a:r>
              <a:rPr lang="en-US" altLang="ko-KR" dirty="0">
                <a:latin typeface="Adobe 고딕 Std B"/>
                <a:ea typeface="Adobe 고딕 Std B"/>
                <a:cs typeface="Adobe 고딕 Std B"/>
              </a:rPr>
              <a:t>, </a:t>
            </a:r>
            <a:r>
              <a:rPr lang="ko-KR" altLang="en-US" dirty="0">
                <a:latin typeface="Adobe 고딕 Std B"/>
                <a:ea typeface="Adobe 고딕 Std B"/>
                <a:cs typeface="Adobe 고딕 Std B"/>
              </a:rPr>
              <a:t>가계에 흐르는 영적 문제</a:t>
            </a:r>
            <a:r>
              <a:rPr lang="en-US" altLang="ko-KR" dirty="0">
                <a:latin typeface="Adobe 고딕 Std B"/>
                <a:ea typeface="Adobe 고딕 Std B"/>
                <a:cs typeface="Adobe 고딕 Std B"/>
              </a:rPr>
              <a:t>)</a:t>
            </a:r>
          </a:p>
          <a:p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예언을 성취하는 삶을 살려면 </a:t>
            </a:r>
            <a:r>
              <a:rPr lang="ko-KR" altLang="en-US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옛자아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가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처리되어야 한다</a:t>
            </a:r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dirty="0"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66174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>
                <a:latin typeface="Adobe 고딕 Std B"/>
                <a:ea typeface="Adobe 고딕 Std B"/>
                <a:cs typeface="Adobe 고딕 Std B"/>
              </a:rPr>
              <a:t>예언은 </a:t>
            </a:r>
            <a:r>
              <a:rPr lang="ko-KR" altLang="en-US" sz="4000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조건적</a:t>
            </a:r>
            <a:r>
              <a:rPr lang="ko-KR" altLang="en-US" sz="4000" b="1" dirty="0" smtClean="0">
                <a:latin typeface="Adobe 고딕 Std B"/>
                <a:ea typeface="Adobe 고딕 Std B"/>
                <a:cs typeface="Adobe 고딕 Std B"/>
              </a:rPr>
              <a:t>이다</a:t>
            </a:r>
            <a:endParaRPr lang="en-US" sz="4000" b="1" dirty="0"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예언은 절대 저절로 이루어지지 않는다</a:t>
            </a:r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예언을 이루려면 먼저 예언에 합당한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성품으로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변화되어야 한다</a:t>
            </a:r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예언은 믿음의 순종과 인내가 없으면 </a:t>
            </a:r>
            <a:r>
              <a:rPr lang="en-US" altLang="ko-KR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dirty="0" smtClean="0">
                <a:latin typeface="Adobe 고딕 Std B"/>
                <a:ea typeface="Adobe 고딕 Std B"/>
                <a:cs typeface="Adobe 고딕 Std B"/>
              </a:rPr>
            </a:b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지연되거나 </a:t>
            </a:r>
            <a:r>
              <a:rPr lang="ko-KR" altLang="en-US" dirty="0" smtClean="0">
                <a:latin typeface="Adobe 고딕 Std B"/>
                <a:ea typeface="Adobe 고딕 Std B"/>
                <a:cs typeface="Adobe 고딕 Std B"/>
              </a:rPr>
              <a:t>끝내 이루지 못할 수가 있다</a:t>
            </a:r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altLang="ko-KR" dirty="0" smtClean="0">
              <a:latin typeface="Adobe 고딕 Std B"/>
              <a:ea typeface="Adobe 고딕 Std B"/>
              <a:cs typeface="Adobe 고딕 Std B"/>
            </a:endParaRPr>
          </a:p>
          <a:p>
            <a:endParaRPr lang="en-US" dirty="0"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56434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22530"/>
            <a:ext cx="9144000" cy="5535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atin typeface="Adobe 고딕 Std B"/>
                <a:ea typeface="Adobe 고딕 Std B"/>
                <a:cs typeface="Adobe 고딕 Std B"/>
              </a:rPr>
              <a:t>치유는 예언의 </a:t>
            </a:r>
            <a:r>
              <a:rPr lang="ko-KR" altLang="en-US" b="1" dirty="0" smtClean="0">
                <a:solidFill>
                  <a:srgbClr val="0070C0"/>
                </a:solidFill>
                <a:latin typeface="Adobe 고딕 Std B"/>
                <a:ea typeface="Adobe 고딕 Std B"/>
                <a:cs typeface="Adobe 고딕 Std B"/>
              </a:rPr>
              <a:t>성취</a:t>
            </a:r>
            <a:r>
              <a:rPr lang="ko-KR" altLang="en-US" b="1" dirty="0" smtClean="0">
                <a:latin typeface="Adobe 고딕 Std B"/>
                <a:ea typeface="Adobe 고딕 Std B"/>
                <a:cs typeface="Adobe 고딕 Std B"/>
              </a:rPr>
              <a:t>를 돕는다</a:t>
            </a:r>
            <a:endParaRPr lang="en-US" dirty="0">
              <a:latin typeface="Adobe 고딕 Std B"/>
              <a:ea typeface="Adobe 고딕 Std B"/>
              <a:cs typeface="Adobe 고딕 Std B"/>
            </a:endParaRPr>
          </a:p>
        </p:txBody>
      </p:sp>
      <p:pic>
        <p:nvPicPr>
          <p:cNvPr id="4" name="Content Placeholder 3" descr="C:\Users\User\Documents\Scanned Documents\chain brea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0" y="1417638"/>
            <a:ext cx="5930775" cy="4230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657337" y="3600912"/>
            <a:ext cx="1264920" cy="1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790098" y="5638800"/>
            <a:ext cx="5252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내적치유 사역  </a:t>
            </a:r>
            <a:r>
              <a:rPr lang="en-US" altLang="ko-KR" sz="2000" b="1" dirty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+ </a:t>
            </a:r>
            <a:r>
              <a:rPr lang="ko-KR" altLang="en-US" sz="2000" b="1" dirty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예언 사역</a:t>
            </a:r>
            <a:endParaRPr lang="en-US" sz="20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2385" y="1417638"/>
            <a:ext cx="1599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 smtClean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새</a:t>
            </a:r>
            <a:r>
              <a:rPr lang="ko-KR" altLang="en-US" sz="2000" b="1" dirty="0" smtClean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사람</a:t>
            </a:r>
            <a:endParaRPr lang="en-US" sz="20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8622" y="4723320"/>
            <a:ext cx="3832952" cy="1622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400" b="1" dirty="0" smtClean="0">
                <a:latin typeface="Adobe 고딕 Std B"/>
                <a:ea typeface="Adobe 고딕 Std B"/>
                <a:cs typeface="Adobe 고딕 Std B"/>
              </a:rPr>
              <a:t>“</a:t>
            </a:r>
            <a:r>
              <a:rPr lang="ko-KR" altLang="en-US" sz="2400" b="1" dirty="0">
                <a:latin typeface="Adobe 고딕 Std B"/>
                <a:ea typeface="Adobe 고딕 Std B"/>
                <a:cs typeface="Adobe 고딕 Std B"/>
              </a:rPr>
              <a:t>새사람을 입으라</a:t>
            </a:r>
            <a:r>
              <a:rPr lang="ko-KR" altLang="en-US" sz="2400" b="1" dirty="0" smtClean="0">
                <a:latin typeface="Adobe 고딕 Std B"/>
                <a:ea typeface="Adobe 고딕 Std B"/>
                <a:cs typeface="Adobe 고딕 Std B"/>
              </a:rPr>
              <a:t>”</a:t>
            </a:r>
            <a:endParaRPr lang="en-US" altLang="ko-KR" sz="2400" b="1" dirty="0" smtClean="0">
              <a:latin typeface="Adobe 고딕 Std B"/>
              <a:ea typeface="Adobe 고딕 Std B"/>
              <a:cs typeface="Adobe 고딕 Std B"/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latin typeface="Adobe 고딕 Std B"/>
                <a:ea typeface="Adobe 고딕 Std B"/>
                <a:cs typeface="Adobe 고딕 Std B"/>
              </a:rPr>
              <a:t>- </a:t>
            </a:r>
            <a:r>
              <a:rPr lang="ko-KR" altLang="en-US" sz="2400" b="1" dirty="0">
                <a:latin typeface="Adobe 고딕 Std B"/>
                <a:ea typeface="Adobe 고딕 Std B"/>
                <a:cs typeface="Adobe 고딕 Std B"/>
              </a:rPr>
              <a:t>엡</a:t>
            </a:r>
            <a:r>
              <a:rPr lang="en-US" altLang="ko-KR" sz="2400" b="1" dirty="0">
                <a:latin typeface="Adobe 고딕 Std B"/>
                <a:ea typeface="Adobe 고딕 Std B"/>
                <a:cs typeface="Adobe 고딕 Std B"/>
              </a:rPr>
              <a:t>4:</a:t>
            </a:r>
            <a:r>
              <a:rPr lang="en-US" altLang="ko-KR" sz="2400" b="1" dirty="0" smtClean="0">
                <a:latin typeface="Adobe 고딕 Std B"/>
                <a:ea typeface="Adobe 고딕 Std B"/>
                <a:cs typeface="Adobe 고딕 Std B"/>
              </a:rPr>
              <a:t>24</a:t>
            </a:r>
            <a:endParaRPr lang="ko-KR" altLang="en-US" sz="24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0512" y="4534390"/>
            <a:ext cx="3832952" cy="1622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2400" b="1" dirty="0">
                <a:latin typeface="Adobe 고딕 Std B"/>
                <a:ea typeface="Adobe 고딕 Std B"/>
                <a:cs typeface="Adobe 고딕 Std B"/>
              </a:rPr>
              <a:t>“옛사람을 벗어버리고</a:t>
            </a:r>
            <a:r>
              <a:rPr lang="ko-KR" altLang="en-US" sz="2400" b="1" dirty="0" smtClean="0">
                <a:latin typeface="Adobe 고딕 Std B"/>
                <a:ea typeface="Adobe 고딕 Std B"/>
                <a:cs typeface="Adobe 고딕 Std B"/>
              </a:rPr>
              <a:t>”</a:t>
            </a:r>
            <a:r>
              <a:rPr lang="en-US" altLang="ko-KR" sz="2400" b="1" dirty="0" smtClean="0">
                <a:latin typeface="Adobe 고딕 Std B"/>
                <a:ea typeface="Adobe 고딕 Std B"/>
                <a:cs typeface="Adobe 고딕 Std B"/>
              </a:rPr>
              <a:t/>
            </a:r>
            <a:br>
              <a:rPr lang="en-US" altLang="ko-KR" sz="2400" b="1" dirty="0" smtClean="0">
                <a:latin typeface="Adobe 고딕 Std B"/>
                <a:ea typeface="Adobe 고딕 Std B"/>
                <a:cs typeface="Adobe 고딕 Std B"/>
              </a:rPr>
            </a:br>
            <a:r>
              <a:rPr lang="en-US" altLang="ko-KR" sz="2400" b="1" dirty="0" smtClean="0">
                <a:latin typeface="Adobe 고딕 Std B"/>
                <a:ea typeface="Adobe 고딕 Std B"/>
                <a:cs typeface="Adobe 고딕 Std B"/>
              </a:rPr>
              <a:t>- </a:t>
            </a:r>
            <a:r>
              <a:rPr lang="ko-KR" altLang="en-US" sz="2400" b="1" dirty="0">
                <a:latin typeface="Adobe 고딕 Std B"/>
                <a:ea typeface="Adobe 고딕 Std B"/>
                <a:cs typeface="Adobe 고딕 Std B"/>
              </a:rPr>
              <a:t>엡</a:t>
            </a:r>
            <a:r>
              <a:rPr lang="en-US" altLang="ko-KR" sz="2400" b="1" dirty="0">
                <a:latin typeface="Adobe 고딕 Std B"/>
                <a:ea typeface="Adobe 고딕 Std B"/>
                <a:cs typeface="Adobe 고딕 Std B"/>
              </a:rPr>
              <a:t>4:22</a:t>
            </a:r>
            <a:endParaRPr lang="en-US" sz="24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162" y="1417638"/>
            <a:ext cx="1599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 smtClean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옛</a:t>
            </a:r>
            <a:r>
              <a:rPr lang="ko-KR" altLang="en-US" sz="2000" b="1" dirty="0" smtClean="0">
                <a:solidFill>
                  <a:srgbClr val="3366FF"/>
                </a:solidFill>
                <a:latin typeface="Adobe 고딕 Std B"/>
                <a:ea typeface="Adobe 고딕 Std B"/>
                <a:cs typeface="Adobe 고딕 Std B"/>
              </a:rPr>
              <a:t>사람</a:t>
            </a:r>
            <a:endParaRPr lang="en-US" sz="2000" dirty="0">
              <a:solidFill>
                <a:srgbClr val="3366FF"/>
              </a:solidFill>
              <a:latin typeface="Adobe 고딕 Std B"/>
              <a:ea typeface="Adobe 고딕 Std B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38239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182</Words>
  <Application>Microsoft Macintosh PowerPoint</Application>
  <PresentationFormat>On-screen Show (4:3)</PresentationFormat>
  <Paragraphs>66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KAINOS HEALING MINISTRY</vt:lpstr>
      <vt:lpstr>왜 치유와 예언사역이 필요한가?</vt:lpstr>
      <vt:lpstr>내적치유와 예언의 역할</vt:lpstr>
      <vt:lpstr>왜 영적인 사람이 되어야 하나?</vt:lpstr>
      <vt:lpstr>왜 특별히 예언을 하라고 했을까?</vt:lpstr>
      <vt:lpstr>예언은 예수님을 증거하는 일을 한다</vt:lpstr>
      <vt:lpstr>무엇이 예언의 성취를 방해하는가?</vt:lpstr>
      <vt:lpstr>예언은 조건적이다</vt:lpstr>
      <vt:lpstr>치유는 예언의 성취를 돕는다</vt:lpstr>
      <vt:lpstr>치유와 예언은 병행되어야 한다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138</cp:revision>
  <dcterms:created xsi:type="dcterms:W3CDTF">2014-04-06T16:51:04Z</dcterms:created>
  <dcterms:modified xsi:type="dcterms:W3CDTF">2016-01-31T22:07:45Z</dcterms:modified>
</cp:coreProperties>
</file>