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7"/>
  </p:notesMasterIdLst>
  <p:sldIdLst>
    <p:sldId id="272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000"/>
    <a:srgbClr val="B80000"/>
    <a:srgbClr val="195815"/>
    <a:srgbClr val="894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2" autoAdjust="0"/>
    <p:restoredTop sz="95579" autoAdjust="0"/>
  </p:normalViewPr>
  <p:slideViewPr>
    <p:cSldViewPr snapToGrid="0" snapToObjects="1">
      <p:cViewPr>
        <p:scale>
          <a:sx n="121" d="100"/>
          <a:sy n="121" d="100"/>
        </p:scale>
        <p:origin x="-384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B5851-EB27-194F-BFE1-73D16B1C85C2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0AAFC-A51D-124F-B57B-9D298C7CC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54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D4228-C6EA-4E41-BDFB-AA6692DEC44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77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D4228-C6EA-4E41-BDFB-AA6692DEC44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52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8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9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9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8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8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0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7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6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7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1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pPr/>
              <a:t>3/25/19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8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 smtClean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4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 </a:t>
            </a:r>
            <a:r>
              <a:rPr lang="ko-KR" altLang="en-US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구원론과 미혹 </a:t>
            </a: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262098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구원은 </a:t>
            </a:r>
            <a:r>
              <a:rPr lang="ko-KR" altLang="en-US" b="1" dirty="0" smtClean="0">
                <a:solidFill>
                  <a:srgbClr val="FF0000"/>
                </a:solidFill>
              </a:rPr>
              <a:t>잃어버릴</a:t>
            </a:r>
            <a:r>
              <a:rPr lang="ko-KR" altLang="en-US" b="1" dirty="0" smtClean="0"/>
              <a:t> 수 있다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9403"/>
            <a:ext cx="8229600" cy="4446760"/>
          </a:xfrm>
        </p:spPr>
        <p:txBody>
          <a:bodyPr>
            <a:normAutofit/>
          </a:bodyPr>
          <a:lstStyle/>
          <a:p>
            <a:r>
              <a:rPr lang="en-US" dirty="0"/>
              <a:t>“</a:t>
            </a:r>
            <a:r>
              <a:rPr lang="ko-KR" altLang="en-US" dirty="0"/>
              <a:t>그러므로 사랑하는 자들아 너희가 이것을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미리 </a:t>
            </a:r>
            <a:r>
              <a:rPr lang="ko-KR" altLang="en-US" dirty="0"/>
              <a:t>알았은즉 무법한 자들의 미혹에 이끌려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u="sng" dirty="0" smtClean="0"/>
              <a:t>너희 굳센 </a:t>
            </a:r>
            <a:r>
              <a:rPr lang="ko-KR" altLang="en-US" b="1" u="sng" dirty="0"/>
              <a:t>데서 떨어질까 삼가라</a:t>
            </a:r>
            <a:r>
              <a:rPr lang="en-US" dirty="0"/>
              <a:t>” – </a:t>
            </a:r>
            <a:r>
              <a:rPr lang="ko-KR" altLang="en-US" dirty="0" smtClean="0"/>
              <a:t>벧후</a:t>
            </a:r>
            <a:r>
              <a:rPr lang="en-US" dirty="0" smtClean="0"/>
              <a:t>3:17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“</a:t>
            </a:r>
            <a:r>
              <a:rPr lang="ko-KR" altLang="en-US" dirty="0"/>
              <a:t>그러나 성령이 밝히 말씀하시기를 후일에 어떤 사람들이 </a:t>
            </a:r>
            <a:r>
              <a:rPr lang="ko-KR" altLang="en-US" b="1" u="sng" dirty="0">
                <a:solidFill>
                  <a:srgbClr val="0070C0"/>
                </a:solidFill>
              </a:rPr>
              <a:t>믿음에서 떠나</a:t>
            </a:r>
            <a:r>
              <a:rPr lang="ko-KR" altLang="en-US" b="1" dirty="0">
                <a:solidFill>
                  <a:srgbClr val="0070C0"/>
                </a:solidFill>
              </a:rPr>
              <a:t> </a:t>
            </a:r>
            <a:r>
              <a:rPr lang="ko-KR" altLang="en-US" dirty="0"/>
              <a:t>미혹케 하는 영과 귀신의 가르침을 </a:t>
            </a:r>
            <a:r>
              <a:rPr lang="ko-KR" altLang="en-US" dirty="0" smtClean="0"/>
              <a:t>좇으리라 하셨으니 </a:t>
            </a:r>
            <a:r>
              <a:rPr lang="en-US" dirty="0"/>
              <a:t>” – </a:t>
            </a:r>
            <a:r>
              <a:rPr lang="ko-KR" altLang="en-US" dirty="0" smtClean="0"/>
              <a:t>딤전</a:t>
            </a:r>
            <a:r>
              <a:rPr lang="en-US" dirty="0" smtClean="0"/>
              <a:t>4:1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646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기형적</a:t>
            </a:r>
            <a:r>
              <a:rPr lang="ko-KR" altLang="en-US" b="1" dirty="0" smtClean="0"/>
              <a:t>인 신자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62801"/>
            <a:ext cx="8305800" cy="4163361"/>
          </a:xfrm>
        </p:spPr>
        <p:txBody>
          <a:bodyPr>
            <a:normAutofit/>
          </a:bodyPr>
          <a:lstStyle/>
          <a:p>
            <a:r>
              <a:rPr lang="ko-KR" altLang="en-US" dirty="0"/>
              <a:t>구원이 다 끝난줄 알고 </a:t>
            </a:r>
            <a:r>
              <a:rPr lang="ko-KR" altLang="en-US" b="1" dirty="0">
                <a:solidFill>
                  <a:srgbClr val="FF0000"/>
                </a:solidFill>
              </a:rPr>
              <a:t>구원을 가볍게</a:t>
            </a:r>
            <a:r>
              <a:rPr lang="ko-KR" altLang="en-US" b="1" dirty="0"/>
              <a:t> </a:t>
            </a:r>
            <a:r>
              <a:rPr lang="ko-KR" altLang="en-US" dirty="0"/>
              <a:t>여긴다</a:t>
            </a:r>
            <a:endParaRPr lang="en-US" altLang="ko-KR" dirty="0"/>
          </a:p>
          <a:p>
            <a:r>
              <a:rPr lang="ko-KR" altLang="en-US" dirty="0" smtClean="0"/>
              <a:t>성화에는 관심이 없이 </a:t>
            </a:r>
            <a:r>
              <a:rPr lang="ko-KR" altLang="en-US" b="1" dirty="0" smtClean="0">
                <a:solidFill>
                  <a:srgbClr val="0070C0"/>
                </a:solidFill>
              </a:rPr>
              <a:t>현세적 </a:t>
            </a:r>
            <a:r>
              <a:rPr lang="ko-KR" altLang="en-US" b="1" dirty="0">
                <a:solidFill>
                  <a:srgbClr val="0070C0"/>
                </a:solidFill>
              </a:rPr>
              <a:t>축복</a:t>
            </a:r>
            <a:r>
              <a:rPr lang="ko-KR" altLang="en-US" dirty="0"/>
              <a:t>만을 구한다</a:t>
            </a:r>
            <a:endParaRPr lang="en-US" altLang="ko-KR" dirty="0"/>
          </a:p>
          <a:p>
            <a:r>
              <a:rPr lang="ko-KR" altLang="en-US" dirty="0" smtClean="0"/>
              <a:t>죄짓는 것을 </a:t>
            </a:r>
            <a:r>
              <a:rPr lang="ko-KR" altLang="en-US" b="1" dirty="0" smtClean="0">
                <a:solidFill>
                  <a:srgbClr val="FF0000"/>
                </a:solidFill>
              </a:rPr>
              <a:t>대수롭지 않게 </a:t>
            </a:r>
            <a:r>
              <a:rPr lang="ko-KR" altLang="en-US" dirty="0" smtClean="0"/>
              <a:t>여긴다</a:t>
            </a:r>
            <a:endParaRPr lang="en-US" altLang="ko-KR" dirty="0" smtClean="0"/>
          </a:p>
          <a:p>
            <a:r>
              <a:rPr lang="ko-KR" altLang="en-US" dirty="0" smtClean="0"/>
              <a:t>회개는 하지 않고 </a:t>
            </a:r>
            <a:r>
              <a:rPr lang="ko-KR" altLang="en-US" b="1" dirty="0" smtClean="0">
                <a:solidFill>
                  <a:srgbClr val="0070C0"/>
                </a:solidFill>
              </a:rPr>
              <a:t>은혜만 강조</a:t>
            </a:r>
            <a:r>
              <a:rPr lang="ko-KR" altLang="en-US" dirty="0" smtClean="0"/>
              <a:t>한다</a:t>
            </a:r>
            <a:endParaRPr lang="en-US" altLang="ko-KR" dirty="0" smtClean="0"/>
          </a:p>
          <a:p>
            <a:r>
              <a:rPr lang="ko-KR" altLang="en-US" dirty="0"/>
              <a:t>자기를 </a:t>
            </a:r>
            <a:r>
              <a:rPr lang="ko-KR" altLang="en-US" b="1" dirty="0">
                <a:solidFill>
                  <a:srgbClr val="0070C0"/>
                </a:solidFill>
              </a:rPr>
              <a:t>부인하지</a:t>
            </a:r>
            <a:r>
              <a:rPr lang="ko-KR" altLang="en-US" dirty="0"/>
              <a:t> 않는다</a:t>
            </a:r>
            <a:endParaRPr lang="en-US" altLang="ko-KR" dirty="0"/>
          </a:p>
          <a:p>
            <a:r>
              <a:rPr lang="ko-KR" altLang="en-US" b="1" dirty="0" smtClean="0">
                <a:solidFill>
                  <a:srgbClr val="FF0000"/>
                </a:solidFill>
              </a:rPr>
              <a:t>세상적</a:t>
            </a:r>
            <a:r>
              <a:rPr lang="ko-KR" altLang="en-US" dirty="0" smtClean="0"/>
              <a:t>으로 살면서도 구원받은 것을 확신한다</a:t>
            </a:r>
            <a:endParaRPr lang="en-US" altLang="ko-KR" dirty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37617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칭의</a:t>
            </a:r>
            <a:r>
              <a:rPr lang="ko-KR" altLang="en-US" b="1" dirty="0" smtClean="0"/>
              <a:t>와 </a:t>
            </a:r>
            <a:r>
              <a:rPr lang="ko-KR" altLang="en-US" b="1" dirty="0" smtClean="0">
                <a:solidFill>
                  <a:srgbClr val="0070C0"/>
                </a:solidFill>
              </a:rPr>
              <a:t>성화</a:t>
            </a:r>
            <a:r>
              <a:rPr lang="ko-KR" altLang="en-US" b="1" dirty="0" smtClean="0"/>
              <a:t>는 하나다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6276"/>
            <a:ext cx="8229600" cy="4089887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로마서</a:t>
            </a:r>
            <a:r>
              <a:rPr lang="en-US" altLang="ko-KR" dirty="0" smtClean="0"/>
              <a:t>- </a:t>
            </a:r>
            <a:r>
              <a:rPr lang="ko-KR" altLang="en-US" dirty="0" smtClean="0"/>
              <a:t>행위가 아니라 </a:t>
            </a:r>
            <a:r>
              <a:rPr lang="ko-KR" altLang="en-US" b="1" u="sng" dirty="0" smtClean="0">
                <a:solidFill>
                  <a:srgbClr val="FF0000"/>
                </a:solidFill>
              </a:rPr>
              <a:t>믿음으로 의롭게 </a:t>
            </a:r>
            <a:r>
              <a:rPr lang="ko-KR" altLang="en-US" dirty="0" smtClean="0"/>
              <a:t>된다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ko-KR" altLang="en-US" dirty="0" smtClean="0"/>
              <a:t>야고보서</a:t>
            </a:r>
            <a:r>
              <a:rPr lang="en-US" altLang="ko-KR" dirty="0" smtClean="0"/>
              <a:t>-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행함이 없는 믿음은</a:t>
            </a:r>
            <a:r>
              <a:rPr lang="ko-KR" altLang="en-US" b="1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/>
              <a:t>죽은 것이다</a:t>
            </a:r>
            <a:endParaRPr lang="en-US" altLang="ko-KR" dirty="0" smtClean="0"/>
          </a:p>
          <a:p>
            <a:endParaRPr lang="en-US" dirty="0" smtClean="0"/>
          </a:p>
          <a:p>
            <a:r>
              <a:rPr lang="en-US" dirty="0"/>
              <a:t>“</a:t>
            </a:r>
            <a:r>
              <a:rPr lang="ko-KR" altLang="en-US" dirty="0"/>
              <a:t>모든 사람으로 더불어 화평함과 </a:t>
            </a:r>
            <a:r>
              <a:rPr lang="ko-KR" altLang="en-US" b="1" dirty="0">
                <a:solidFill>
                  <a:srgbClr val="0070C0"/>
                </a:solidFill>
              </a:rPr>
              <a:t>거룩함</a:t>
            </a:r>
            <a:r>
              <a:rPr lang="ko-KR" altLang="en-US" dirty="0"/>
              <a:t>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좇으라 </a:t>
            </a:r>
            <a:r>
              <a:rPr lang="ko-KR" altLang="en-US" dirty="0"/>
              <a:t>이것이 없이는 </a:t>
            </a:r>
            <a:r>
              <a:rPr lang="ko-KR" altLang="en-US" b="1" u="sng" dirty="0"/>
              <a:t>아무도 주를 보지 </a:t>
            </a:r>
            <a:r>
              <a:rPr lang="en-US" altLang="ko-KR" b="1" u="sng" dirty="0" smtClean="0"/>
              <a:t/>
            </a:r>
            <a:br>
              <a:rPr lang="en-US" altLang="ko-KR" b="1" u="sng" dirty="0" smtClean="0"/>
            </a:br>
            <a:r>
              <a:rPr lang="ko-KR" altLang="en-US" b="1" u="sng" dirty="0" smtClean="0"/>
              <a:t>못하리라</a:t>
            </a:r>
            <a:r>
              <a:rPr lang="en-US" dirty="0"/>
              <a:t>” – </a:t>
            </a:r>
            <a:r>
              <a:rPr lang="ko-KR" altLang="en-US" dirty="0"/>
              <a:t>히</a:t>
            </a:r>
            <a:r>
              <a:rPr lang="en-US" altLang="ko-KR" dirty="0"/>
              <a:t>12:14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751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반쪽짜리 구원에서 벗어나라</a:t>
            </a:r>
            <a:r>
              <a:rPr lang="en-US" altLang="ko-KR" b="1" dirty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0076" y="1852111"/>
            <a:ext cx="4038600" cy="4525963"/>
          </a:xfrm>
        </p:spPr>
        <p:txBody>
          <a:bodyPr/>
          <a:lstStyle/>
          <a:p>
            <a:r>
              <a:rPr lang="ko-KR" altLang="en-US" b="1" dirty="0">
                <a:solidFill>
                  <a:srgbClr val="FF0000"/>
                </a:solidFill>
              </a:rPr>
              <a:t>구원의 </a:t>
            </a:r>
            <a:r>
              <a:rPr lang="ko-KR" altLang="en-US" b="1" dirty="0" smtClean="0">
                <a:solidFill>
                  <a:srgbClr val="FF0000"/>
                </a:solidFill>
              </a:rPr>
              <a:t>즉각성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ko-KR" altLang="en-US" b="1" dirty="0" smtClean="0">
                <a:solidFill>
                  <a:srgbClr val="FF0000"/>
                </a:solidFill>
              </a:rPr>
              <a:t>칭의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ko-KR" altLang="en-US" b="1" dirty="0" smtClean="0">
                <a:solidFill>
                  <a:srgbClr val="FF0000"/>
                </a:solidFill>
              </a:rPr>
              <a:t>죄사함 </a:t>
            </a:r>
            <a:r>
              <a:rPr lang="en-US" altLang="ko-KR" b="1" dirty="0" smtClean="0">
                <a:solidFill>
                  <a:srgbClr val="FF0000"/>
                </a:solidFill>
              </a:rPr>
              <a:t>( Savior )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ko-KR" altLang="en-US" b="1" dirty="0" smtClean="0">
                <a:solidFill>
                  <a:srgbClr val="FF0000"/>
                </a:solidFill>
              </a:rPr>
              <a:t>사랑의 하나님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1076" y="1852111"/>
            <a:ext cx="4038600" cy="4525963"/>
          </a:xfrm>
        </p:spPr>
        <p:txBody>
          <a:bodyPr/>
          <a:lstStyle/>
          <a:p>
            <a:r>
              <a:rPr lang="ko-KR" altLang="en-US" b="1" dirty="0">
                <a:solidFill>
                  <a:srgbClr val="0070C0"/>
                </a:solidFill>
              </a:rPr>
              <a:t>구원의 점진성</a:t>
            </a:r>
            <a:endParaRPr lang="en-US" altLang="ko-KR" b="1" dirty="0">
              <a:solidFill>
                <a:srgbClr val="0070C0"/>
              </a:solidFill>
            </a:endParaRPr>
          </a:p>
          <a:p>
            <a:endParaRPr lang="en-US" dirty="0" smtClean="0"/>
          </a:p>
          <a:p>
            <a:r>
              <a:rPr lang="ko-KR" altLang="en-US" b="1" dirty="0" smtClean="0">
                <a:solidFill>
                  <a:srgbClr val="0070C0"/>
                </a:solidFill>
              </a:rPr>
              <a:t>성화</a:t>
            </a:r>
            <a:endParaRPr lang="en-US" altLang="ko-KR" b="1" dirty="0" smtClean="0">
              <a:solidFill>
                <a:srgbClr val="0070C0"/>
              </a:solidFill>
            </a:endParaRP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ko-KR" altLang="en-US" b="1" dirty="0" smtClean="0">
                <a:solidFill>
                  <a:srgbClr val="0070C0"/>
                </a:solidFill>
              </a:rPr>
              <a:t>왕</a:t>
            </a:r>
            <a:r>
              <a:rPr lang="en-US" altLang="ko-KR" b="1" dirty="0" smtClean="0">
                <a:solidFill>
                  <a:srgbClr val="0070C0"/>
                </a:solidFill>
              </a:rPr>
              <a:t>, </a:t>
            </a:r>
            <a:r>
              <a:rPr lang="ko-KR" altLang="en-US" b="1" dirty="0" smtClean="0">
                <a:solidFill>
                  <a:srgbClr val="0070C0"/>
                </a:solidFill>
              </a:rPr>
              <a:t>주인 </a:t>
            </a:r>
            <a:r>
              <a:rPr lang="en-US" altLang="ko-KR" b="1" dirty="0" smtClean="0">
                <a:solidFill>
                  <a:srgbClr val="0070C0"/>
                </a:solidFill>
              </a:rPr>
              <a:t>( Lord )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ko-KR" altLang="en-US" b="1" dirty="0" smtClean="0">
                <a:solidFill>
                  <a:srgbClr val="0070C0"/>
                </a:solidFill>
              </a:rPr>
              <a:t>공의의 하나님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177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0070C0"/>
                </a:solidFill>
              </a:rPr>
              <a:t>성화</a:t>
            </a:r>
            <a:r>
              <a:rPr lang="ko-KR" altLang="en-US" b="1" dirty="0" smtClean="0"/>
              <a:t>는 구원의 증거이다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68336"/>
            <a:ext cx="8229600" cy="4257827"/>
          </a:xfrm>
        </p:spPr>
        <p:txBody>
          <a:bodyPr/>
          <a:lstStyle/>
          <a:p>
            <a:r>
              <a:rPr lang="en-US" dirty="0"/>
              <a:t>“</a:t>
            </a:r>
            <a:r>
              <a:rPr lang="ko-KR" altLang="en-US" dirty="0"/>
              <a:t>내가 내 몸을 쳐 복종하게 함은 내가 남에게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전파한 </a:t>
            </a:r>
            <a:r>
              <a:rPr lang="ko-KR" altLang="en-US" dirty="0"/>
              <a:t>후에 자기가 도리어 </a:t>
            </a:r>
            <a:r>
              <a:rPr lang="ko-KR" altLang="en-US" b="1" u="sng" dirty="0">
                <a:solidFill>
                  <a:srgbClr val="FF0000"/>
                </a:solidFill>
              </a:rPr>
              <a:t>버림이 될까 두려워 함이라</a:t>
            </a:r>
            <a:r>
              <a:rPr lang="en-US" dirty="0"/>
              <a:t>” – </a:t>
            </a:r>
            <a:r>
              <a:rPr lang="ko-KR" altLang="en-US" dirty="0"/>
              <a:t>고전</a:t>
            </a:r>
            <a:r>
              <a:rPr lang="en-US" altLang="ko-KR" dirty="0" smtClean="0"/>
              <a:t>9:27</a:t>
            </a:r>
          </a:p>
          <a:p>
            <a:endParaRPr lang="en-US" altLang="ko-KR" dirty="0"/>
          </a:p>
          <a:p>
            <a:r>
              <a:rPr lang="ko-KR" altLang="en-US" b="1" dirty="0" smtClean="0">
                <a:solidFill>
                  <a:srgbClr val="0070C0"/>
                </a:solidFill>
              </a:rPr>
              <a:t>성화</a:t>
            </a:r>
            <a:r>
              <a:rPr lang="ko-KR" altLang="en-US" dirty="0" smtClean="0"/>
              <a:t>는 상급의 조건이 아니라 </a:t>
            </a:r>
            <a:r>
              <a:rPr lang="ko-KR" altLang="en-US" dirty="0" smtClean="0"/>
              <a:t>구원받았음을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증거해 </a:t>
            </a:r>
            <a:r>
              <a:rPr lang="ko-KR" altLang="en-US" dirty="0" smtClean="0"/>
              <a:t>주는 </a:t>
            </a:r>
            <a:r>
              <a:rPr lang="ko-KR" altLang="en-US" b="1" dirty="0" smtClean="0">
                <a:solidFill>
                  <a:srgbClr val="FF0000"/>
                </a:solidFill>
              </a:rPr>
              <a:t>열매</a:t>
            </a:r>
            <a:r>
              <a:rPr lang="ko-KR" altLang="en-US" dirty="0" smtClean="0"/>
              <a:t>이다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1723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무엇이 </a:t>
            </a:r>
            <a:r>
              <a:rPr lang="ko-KR" altLang="en-US" b="1" dirty="0" smtClean="0">
                <a:solidFill>
                  <a:srgbClr val="0070C0"/>
                </a:solidFill>
              </a:rPr>
              <a:t>미혹</a:t>
            </a:r>
            <a:r>
              <a:rPr lang="ko-KR" altLang="en-US" b="1" dirty="0" smtClean="0"/>
              <a:t>인가</a:t>
            </a:r>
            <a:r>
              <a:rPr lang="en-US" altLang="ko-KR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“ </a:t>
            </a:r>
            <a:r>
              <a:rPr lang="ko-KR" altLang="en-US" b="1" u="sng" dirty="0">
                <a:solidFill>
                  <a:srgbClr val="FF0000"/>
                </a:solidFill>
              </a:rPr>
              <a:t>의롭지 못한 사람은</a:t>
            </a:r>
            <a:r>
              <a:rPr lang="en-US" b="1" u="sng" dirty="0">
                <a:solidFill>
                  <a:srgbClr val="FF0000"/>
                </a:solidFill>
              </a:rPr>
              <a:t> </a:t>
            </a:r>
            <a:r>
              <a:rPr lang="ko-KR" altLang="en-US" b="1" u="sng" dirty="0">
                <a:solidFill>
                  <a:srgbClr val="FF0000"/>
                </a:solidFill>
              </a:rPr>
              <a:t>하나님의 나라에 </a:t>
            </a:r>
            <a:r>
              <a:rPr lang="ko-KR" altLang="en-US" b="1" u="sng" dirty="0" smtClean="0">
                <a:solidFill>
                  <a:srgbClr val="FF0000"/>
                </a:solidFill>
              </a:rPr>
              <a:t>들어가지 </a:t>
            </a:r>
            <a:r>
              <a:rPr lang="ko-KR" altLang="en-US" b="1" u="sng" dirty="0">
                <a:solidFill>
                  <a:srgbClr val="FF0000"/>
                </a:solidFill>
              </a:rPr>
              <a:t>못한다</a:t>
            </a:r>
            <a:r>
              <a:rPr lang="ko-KR" altLang="en-US" dirty="0"/>
              <a:t>는 것을 모르십니까</a:t>
            </a:r>
            <a:r>
              <a:rPr lang="en-US" dirty="0"/>
              <a:t>? </a:t>
            </a:r>
            <a:r>
              <a:rPr lang="ko-KR" altLang="en-US" b="1" dirty="0">
                <a:solidFill>
                  <a:srgbClr val="0070C0"/>
                </a:solidFill>
              </a:rPr>
              <a:t>속지 마십시오</a:t>
            </a:r>
            <a:r>
              <a:rPr lang="en-US" dirty="0"/>
              <a:t>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ko-KR" altLang="en-US" dirty="0" smtClean="0"/>
              <a:t>음란한 </a:t>
            </a:r>
            <a:r>
              <a:rPr lang="ko-KR" altLang="en-US" dirty="0"/>
              <a:t>사람과 우상 숭배자와 간음하는 사람과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여자를 </a:t>
            </a:r>
            <a:r>
              <a:rPr lang="ko-KR" altLang="en-US" dirty="0"/>
              <a:t>좋아하는 사람과 동성 연애자와 도둑과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탐욕이 </a:t>
            </a:r>
            <a:r>
              <a:rPr lang="ko-KR" altLang="en-US" dirty="0"/>
              <a:t>많은 사람과 술 취하는 사람과 욕설을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일삼는 </a:t>
            </a:r>
            <a:r>
              <a:rPr lang="ko-KR" altLang="en-US" dirty="0"/>
              <a:t>사람과 착취자는</a:t>
            </a:r>
            <a:r>
              <a:rPr lang="en-US" dirty="0"/>
              <a:t> </a:t>
            </a:r>
            <a:r>
              <a:rPr lang="ko-KR" altLang="en-US" dirty="0"/>
              <a:t>하나님의 나라에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들어가지 </a:t>
            </a:r>
            <a:r>
              <a:rPr lang="ko-KR" altLang="en-US" dirty="0"/>
              <a:t>못합니다 </a:t>
            </a:r>
            <a:r>
              <a:rPr lang="en-US" altLang="ko-KR" dirty="0" smtClean="0"/>
              <a:t>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–</a:t>
            </a:r>
            <a:r>
              <a:rPr lang="ko-KR" altLang="en-US" dirty="0" smtClean="0"/>
              <a:t> </a:t>
            </a:r>
            <a:r>
              <a:rPr lang="ko-KR" altLang="en-US" dirty="0" smtClean="0"/>
              <a:t>고전</a:t>
            </a:r>
            <a:r>
              <a:rPr lang="en-US" dirty="0"/>
              <a:t>6:9-10 (</a:t>
            </a:r>
            <a:r>
              <a:rPr lang="ko-KR" altLang="en-US" dirty="0"/>
              <a:t>현대인의 성경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07889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oung-woman-thinking-standing-under-question-marks-vector-227270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990" y="3778656"/>
            <a:ext cx="2728769" cy="2851658"/>
          </a:xfrm>
          <a:prstGeom prst="rect">
            <a:avLst/>
          </a:prstGeom>
        </p:spPr>
      </p:pic>
      <p:sp>
        <p:nvSpPr>
          <p:cNvPr id="8" name="Cloud Callout 7"/>
          <p:cNvSpPr/>
          <p:nvPr/>
        </p:nvSpPr>
        <p:spPr>
          <a:xfrm>
            <a:off x="1055759" y="1635958"/>
            <a:ext cx="3373572" cy="1924827"/>
          </a:xfrm>
          <a:prstGeom prst="cloudCallout">
            <a:avLst>
              <a:gd name="adj1" fmla="val 27750"/>
              <a:gd name="adj2" fmla="val 83813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구원론과 </a:t>
            </a:r>
            <a:r>
              <a:rPr lang="ko-KR" altLang="en-US" b="1" dirty="0" smtClean="0">
                <a:solidFill>
                  <a:srgbClr val="CA0000"/>
                </a:solidFill>
                <a:latin typeface="나눔고딕"/>
                <a:ea typeface="나눔고딕"/>
                <a:cs typeface="나눔고딕"/>
              </a:rPr>
              <a:t>미혹</a:t>
            </a:r>
            <a:endParaRPr lang="en-US" b="1" dirty="0">
              <a:solidFill>
                <a:srgbClr val="CA0000"/>
              </a:solidFill>
              <a:latin typeface="나눔고딕"/>
              <a:ea typeface="나눔고딕"/>
              <a:cs typeface="나눔고딕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1616270" y="1920818"/>
            <a:ext cx="2308958" cy="14235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b="1" dirty="0" smtClean="0">
                <a:latin typeface="나눔고딕"/>
                <a:ea typeface="나눔고딕"/>
                <a:cs typeface="나눔고딕"/>
              </a:rPr>
              <a:t>믿음으로 말미암아</a:t>
            </a:r>
            <a:r>
              <a:rPr lang="en-US" altLang="ko-KR" sz="2000" b="1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sz="2000" b="1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sz="2000" b="1" dirty="0" smtClean="0">
                <a:latin typeface="나눔고딕"/>
                <a:ea typeface="나눔고딕"/>
                <a:cs typeface="나눔고딕"/>
              </a:rPr>
              <a:t>구원을 얻었나니</a:t>
            </a:r>
            <a:r>
              <a:rPr lang="en-US" altLang="ko-KR" sz="2000" b="1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sz="2000" b="1" dirty="0" smtClean="0">
                <a:latin typeface="나눔고딕"/>
                <a:ea typeface="나눔고딕"/>
                <a:cs typeface="나눔고딕"/>
              </a:rPr>
            </a:br>
            <a:r>
              <a:rPr lang="en-US" altLang="ko-KR" sz="2000" b="1" dirty="0" smtClean="0">
                <a:latin typeface="나눔고딕"/>
                <a:ea typeface="나눔고딕"/>
                <a:cs typeface="나눔고딕"/>
              </a:rPr>
              <a:t>(</a:t>
            </a:r>
            <a:r>
              <a:rPr lang="ko-KR" altLang="en-US" sz="2000" b="1" dirty="0" smtClean="0">
                <a:latin typeface="나눔고딕"/>
                <a:ea typeface="나눔고딕"/>
                <a:cs typeface="나눔고딕"/>
              </a:rPr>
              <a:t>엡 </a:t>
            </a:r>
            <a:r>
              <a:rPr lang="en-US" altLang="ko-KR" sz="2000" b="1" dirty="0" smtClean="0">
                <a:latin typeface="나눔고딕"/>
                <a:ea typeface="나눔고딕"/>
                <a:cs typeface="나눔고딕"/>
              </a:rPr>
              <a:t>2:8)</a:t>
            </a:r>
            <a:endParaRPr lang="en-US" sz="2000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12" name="Cloud Callout 11"/>
          <p:cNvSpPr/>
          <p:nvPr/>
        </p:nvSpPr>
        <p:spPr>
          <a:xfrm>
            <a:off x="190227" y="3778656"/>
            <a:ext cx="3157763" cy="2162232"/>
          </a:xfrm>
          <a:prstGeom prst="cloudCallout">
            <a:avLst>
              <a:gd name="adj1" fmla="val 57448"/>
              <a:gd name="adj2" fmla="val 50876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473162" y="4088520"/>
            <a:ext cx="2437307" cy="1610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b="1" dirty="0" smtClean="0">
                <a:solidFill>
                  <a:srgbClr val="0070C0"/>
                </a:solidFill>
              </a:rPr>
              <a:t>끝까지 견디는 자는</a:t>
            </a:r>
            <a:r>
              <a:rPr lang="en-US" altLang="ko-KR" sz="2000" b="1" dirty="0" smtClean="0">
                <a:solidFill>
                  <a:srgbClr val="0070C0"/>
                </a:solidFill>
              </a:rPr>
              <a:t/>
            </a:r>
            <a:br>
              <a:rPr lang="en-US" altLang="ko-KR" sz="2000" b="1" dirty="0" smtClean="0">
                <a:solidFill>
                  <a:srgbClr val="0070C0"/>
                </a:solidFill>
              </a:rPr>
            </a:br>
            <a:r>
              <a:rPr lang="ko-KR" altLang="en-US" sz="2000" b="1" dirty="0" smtClean="0">
                <a:solidFill>
                  <a:srgbClr val="0070C0"/>
                </a:solidFill>
              </a:rPr>
              <a:t>구원을 얻으리라</a:t>
            </a:r>
            <a:endParaRPr lang="en-US" altLang="ko-KR" sz="2000" b="1" dirty="0" smtClean="0">
              <a:solidFill>
                <a:srgbClr val="0070C0"/>
              </a:solidFill>
            </a:endParaRPr>
          </a:p>
          <a:p>
            <a:r>
              <a:rPr lang="ko-KR" altLang="ko-KR" sz="2000" b="1" dirty="0" smtClean="0">
                <a:solidFill>
                  <a:srgbClr val="0070C0"/>
                </a:solidFill>
              </a:rPr>
              <a:t>(</a:t>
            </a:r>
            <a:r>
              <a:rPr lang="ko-KR" altLang="en-US" sz="2000" b="1" dirty="0" smtClean="0">
                <a:solidFill>
                  <a:srgbClr val="0070C0"/>
                </a:solidFill>
              </a:rPr>
              <a:t>마 </a:t>
            </a:r>
            <a:r>
              <a:rPr lang="en-US" altLang="ko-KR" sz="2000" b="1" dirty="0" smtClean="0">
                <a:solidFill>
                  <a:srgbClr val="0070C0"/>
                </a:solidFill>
              </a:rPr>
              <a:t>24:13)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4" name="Cloud Callout 13"/>
          <p:cNvSpPr/>
          <p:nvPr/>
        </p:nvSpPr>
        <p:spPr>
          <a:xfrm>
            <a:off x="5958250" y="2038826"/>
            <a:ext cx="2975408" cy="1836847"/>
          </a:xfrm>
          <a:prstGeom prst="cloudCallout">
            <a:avLst>
              <a:gd name="adj1" fmla="val -46193"/>
              <a:gd name="adj2" fmla="val 73019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3"/>
          <p:cNvSpPr txBox="1">
            <a:spLocks/>
          </p:cNvSpPr>
          <p:nvPr/>
        </p:nvSpPr>
        <p:spPr>
          <a:xfrm>
            <a:off x="6076759" y="2269743"/>
            <a:ext cx="2674106" cy="1393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b="1" dirty="0" smtClean="0">
                <a:solidFill>
                  <a:srgbClr val="FF0000"/>
                </a:solidFill>
              </a:rPr>
              <a:t>두려움과 떨림으로</a:t>
            </a:r>
            <a:r>
              <a:rPr lang="en-US" altLang="ko-KR" sz="2000" b="1" dirty="0" smtClean="0">
                <a:solidFill>
                  <a:srgbClr val="FF0000"/>
                </a:solidFill>
              </a:rPr>
              <a:t/>
            </a:r>
            <a:br>
              <a:rPr lang="en-US" altLang="ko-KR" sz="2000" b="1" dirty="0" smtClean="0">
                <a:solidFill>
                  <a:srgbClr val="FF0000"/>
                </a:solidFill>
              </a:rPr>
            </a:br>
            <a:r>
              <a:rPr lang="ko-KR" altLang="en-US" sz="2000" b="1" dirty="0" smtClean="0">
                <a:solidFill>
                  <a:srgbClr val="FF0000"/>
                </a:solidFill>
              </a:rPr>
              <a:t>구원을 이루라</a:t>
            </a:r>
            <a:endParaRPr lang="en-US" altLang="ko-KR" sz="2000" b="1" dirty="0" smtClean="0">
              <a:solidFill>
                <a:srgbClr val="FF0000"/>
              </a:solidFill>
            </a:endParaRPr>
          </a:p>
          <a:p>
            <a:r>
              <a:rPr lang="ko-KR" altLang="ko-KR" sz="20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빌 </a:t>
            </a:r>
            <a:r>
              <a:rPr lang="en-US" altLang="ko-KR" sz="2000" b="1" dirty="0" smtClean="0">
                <a:solidFill>
                  <a:srgbClr val="FF0000"/>
                </a:solidFill>
              </a:rPr>
              <a:t>2:12)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665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구원</a:t>
            </a:r>
            <a:r>
              <a:rPr lang="ko-KR" altLang="en-US" b="1" dirty="0"/>
              <a:t>은</a:t>
            </a:r>
            <a:r>
              <a:rPr lang="ko-KR" altLang="en-US" b="1" dirty="0" smtClean="0"/>
              <a:t> </a:t>
            </a:r>
            <a:r>
              <a:rPr lang="ko-KR" altLang="en-US" b="1" dirty="0" smtClean="0">
                <a:solidFill>
                  <a:srgbClr val="FF0000"/>
                </a:solidFill>
              </a:rPr>
              <a:t>즉각적</a:t>
            </a:r>
            <a:r>
              <a:rPr lang="en-US" altLang="ko-KR" b="1" dirty="0" smtClean="0"/>
              <a:t>?  </a:t>
            </a:r>
            <a:r>
              <a:rPr lang="ko-KR" altLang="en-US" b="1" dirty="0" smtClean="0">
                <a:solidFill>
                  <a:srgbClr val="0070C0"/>
                </a:solidFill>
              </a:rPr>
              <a:t>점진적</a:t>
            </a:r>
            <a:r>
              <a:rPr lang="en-US" altLang="ko-KR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94862"/>
            <a:ext cx="8327337" cy="4607862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“</a:t>
            </a:r>
            <a:r>
              <a:rPr lang="ko-KR" altLang="en-US" dirty="0"/>
              <a:t>그리스도인은 자신이 </a:t>
            </a:r>
            <a:r>
              <a:rPr lang="ko-KR" altLang="en-US" b="1" u="sng" dirty="0">
                <a:solidFill>
                  <a:srgbClr val="FF0000"/>
                </a:solidFill>
              </a:rPr>
              <a:t>구원을 </a:t>
            </a:r>
            <a:r>
              <a:rPr lang="ko-KR" altLang="en-US" b="1" u="sng" dirty="0" smtClean="0">
                <a:solidFill>
                  <a:srgbClr val="FF0000"/>
                </a:solidFill>
              </a:rPr>
              <a:t>얻었다</a:t>
            </a:r>
            <a:r>
              <a:rPr lang="ko-KR" altLang="en-US" dirty="0" smtClean="0"/>
              <a:t>고</a:t>
            </a:r>
            <a:r>
              <a:rPr lang="ko-KR" altLang="en-US" dirty="0" smtClean="0"/>
              <a:t> </a:t>
            </a:r>
            <a:r>
              <a:rPr lang="ko-KR" altLang="en-US" dirty="0" smtClean="0"/>
              <a:t>믿지만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동시에 </a:t>
            </a:r>
            <a:r>
              <a:rPr lang="ko-KR" altLang="en-US" dirty="0"/>
              <a:t>장차 </a:t>
            </a:r>
            <a:r>
              <a:rPr lang="ko-KR" altLang="en-US" b="1" u="sng" dirty="0">
                <a:solidFill>
                  <a:srgbClr val="0070C0"/>
                </a:solidFill>
              </a:rPr>
              <a:t>구원얻을 것을 </a:t>
            </a:r>
            <a:r>
              <a:rPr lang="ko-KR" altLang="en-US" dirty="0"/>
              <a:t>기대하면서 소망중에 기뻐한다</a:t>
            </a:r>
            <a:r>
              <a:rPr lang="en-US" dirty="0" smtClean="0"/>
              <a:t>”</a:t>
            </a:r>
            <a:br>
              <a:rPr lang="en-US" dirty="0" smtClean="0"/>
            </a:br>
            <a:r>
              <a:rPr lang="en-US" dirty="0" smtClean="0"/>
              <a:t>by </a:t>
            </a:r>
            <a:r>
              <a:rPr lang="en-US" dirty="0" smtClean="0"/>
              <a:t>A.W </a:t>
            </a:r>
            <a:r>
              <a:rPr lang="en-US" dirty="0" err="1" smtClean="0"/>
              <a:t>Tozer</a:t>
            </a:r>
            <a:r>
              <a:rPr lang="en-US" dirty="0" smtClean="0"/>
              <a:t> (</a:t>
            </a:r>
            <a:r>
              <a:rPr lang="ko-KR" altLang="en-US" dirty="0" smtClean="0"/>
              <a:t>나는 진짜인가</a:t>
            </a:r>
            <a:r>
              <a:rPr lang="en-US" altLang="ko-KR" dirty="0" smtClean="0"/>
              <a:t>? </a:t>
            </a:r>
            <a:r>
              <a:rPr lang="ko-KR" altLang="en-US" dirty="0" smtClean="0"/>
              <a:t>가짜인가</a:t>
            </a:r>
            <a:r>
              <a:rPr lang="en-US" altLang="ko-KR" dirty="0" smtClean="0"/>
              <a:t>? </a:t>
            </a:r>
            <a:r>
              <a:rPr lang="en-US" altLang="ko-KR" dirty="0" smtClean="0"/>
              <a:t>)</a:t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ko-KR" altLang="en-US" dirty="0"/>
              <a:t>구원은 </a:t>
            </a:r>
            <a:r>
              <a:rPr lang="ko-KR" altLang="en-US" b="1" dirty="0" smtClean="0"/>
              <a:t>역설적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/>
          </a:p>
          <a:p>
            <a:r>
              <a:rPr lang="ko-KR" altLang="en-US" dirty="0" smtClean="0"/>
              <a:t>구원은 </a:t>
            </a:r>
            <a:r>
              <a:rPr lang="ko-KR" altLang="en-US" b="1" u="sng" dirty="0" smtClean="0"/>
              <a:t>즉각적이면서 동시에 점진적</a:t>
            </a:r>
            <a:r>
              <a:rPr lang="ko-KR" altLang="en-US" dirty="0" smtClean="0"/>
              <a:t>이다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91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구원의 </a:t>
            </a:r>
            <a:r>
              <a:rPr lang="ko-KR" altLang="en-US" b="1" dirty="0" smtClean="0">
                <a:solidFill>
                  <a:srgbClr val="FF0000"/>
                </a:solidFill>
              </a:rPr>
              <a:t>세 가지 </a:t>
            </a:r>
            <a:r>
              <a:rPr lang="ko-KR" altLang="en-US" b="1" dirty="0" smtClean="0"/>
              <a:t>시제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6424"/>
            <a:ext cx="8229600" cy="4513397"/>
          </a:xfrm>
        </p:spPr>
        <p:txBody>
          <a:bodyPr>
            <a:noAutofit/>
          </a:bodyPr>
          <a:lstStyle/>
          <a:p>
            <a:r>
              <a:rPr lang="en-US" sz="2800" dirty="0" smtClean="0"/>
              <a:t>“ </a:t>
            </a:r>
            <a:r>
              <a:rPr lang="ko-KR" altLang="en-US" sz="2800" dirty="0" smtClean="0"/>
              <a:t>너희가 그 은혜를 인하여 믿음으로 </a:t>
            </a:r>
            <a:r>
              <a:rPr lang="ko-KR" altLang="en-US" sz="2800" dirty="0" smtClean="0"/>
              <a:t>말미암아</a:t>
            </a:r>
            <a:r>
              <a:rPr lang="en-US" altLang="ko-KR" sz="2800" dirty="0" smtClean="0"/>
              <a:t/>
            </a:r>
            <a:br>
              <a:rPr lang="en-US" altLang="ko-KR" sz="2800" dirty="0" smtClean="0"/>
            </a:br>
            <a:r>
              <a:rPr lang="ko-KR" altLang="en-US" sz="2800" b="1" u="sng" dirty="0" smtClean="0">
                <a:solidFill>
                  <a:srgbClr val="0070C0"/>
                </a:solidFill>
              </a:rPr>
              <a:t>구원을 </a:t>
            </a:r>
            <a:r>
              <a:rPr lang="ko-KR" altLang="en-US" sz="2800" b="1" u="sng" dirty="0" smtClean="0">
                <a:solidFill>
                  <a:srgbClr val="0070C0"/>
                </a:solidFill>
              </a:rPr>
              <a:t>얻었나니</a:t>
            </a:r>
            <a:r>
              <a:rPr lang="ko-KR" altLang="en-US" sz="2800" b="1" dirty="0" smtClean="0">
                <a:solidFill>
                  <a:srgbClr val="0070C0"/>
                </a:solidFill>
              </a:rPr>
              <a:t> </a:t>
            </a:r>
            <a:r>
              <a:rPr lang="ko-KR" altLang="en-US" sz="2800" dirty="0" smtClean="0"/>
              <a:t>이것이 너희에게서 난 것이 </a:t>
            </a:r>
            <a:r>
              <a:rPr lang="ko-KR" altLang="en-US" sz="2800" dirty="0" smtClean="0"/>
              <a:t>아니요</a:t>
            </a:r>
            <a:r>
              <a:rPr lang="en-US" altLang="ko-KR" sz="2800" dirty="0" smtClean="0"/>
              <a:t/>
            </a:r>
            <a:br>
              <a:rPr lang="en-US" altLang="ko-KR" sz="2800" dirty="0" smtClean="0"/>
            </a:br>
            <a:r>
              <a:rPr lang="ko-KR" altLang="en-US" sz="2800" dirty="0" smtClean="0"/>
              <a:t>하나님의 </a:t>
            </a:r>
            <a:r>
              <a:rPr lang="ko-KR" altLang="en-US" sz="2800" dirty="0" smtClean="0"/>
              <a:t>선물이라</a:t>
            </a:r>
            <a:r>
              <a:rPr lang="en-US" altLang="ko-KR" sz="2800" dirty="0" smtClean="0"/>
              <a:t>” – </a:t>
            </a:r>
            <a:r>
              <a:rPr lang="ko-KR" altLang="en-US" sz="2800" dirty="0" smtClean="0"/>
              <a:t>엡</a:t>
            </a:r>
            <a:r>
              <a:rPr lang="en-US" altLang="ko-KR" sz="2800" dirty="0" smtClean="0"/>
              <a:t>2:8 (</a:t>
            </a:r>
            <a:r>
              <a:rPr lang="ko-KR" altLang="en-US" sz="2800" b="1" dirty="0" smtClean="0"/>
              <a:t>과거</a:t>
            </a:r>
            <a:r>
              <a:rPr lang="en-US" altLang="ko-KR" sz="2800" b="1" dirty="0" smtClean="0"/>
              <a:t>, </a:t>
            </a:r>
            <a:r>
              <a:rPr lang="ko-KR" altLang="en-US" sz="2800" b="1" dirty="0" smtClean="0"/>
              <a:t>칭의</a:t>
            </a:r>
            <a:r>
              <a:rPr lang="en-US" altLang="ko-KR" sz="2800" dirty="0" smtClean="0"/>
              <a:t>)</a:t>
            </a:r>
          </a:p>
          <a:p>
            <a:pPr marL="0" indent="0">
              <a:buNone/>
            </a:pPr>
            <a:endParaRPr lang="en-US" altLang="ko-KR" sz="2800" dirty="0" smtClean="0"/>
          </a:p>
          <a:p>
            <a:r>
              <a:rPr lang="en-US" sz="2800" dirty="0" smtClean="0"/>
              <a:t>“</a:t>
            </a:r>
            <a:r>
              <a:rPr lang="ko-KR" altLang="en-US" sz="2800" dirty="0" smtClean="0"/>
              <a:t>그러므로 나의 사랑하는 자들아 너희가 나 있을때뿐 </a:t>
            </a:r>
            <a:r>
              <a:rPr lang="en-US" altLang="ko-KR" sz="2800" dirty="0" smtClean="0"/>
              <a:t/>
            </a:r>
            <a:br>
              <a:rPr lang="en-US" altLang="ko-KR" sz="2800" dirty="0" smtClean="0"/>
            </a:br>
            <a:r>
              <a:rPr lang="ko-KR" altLang="en-US" sz="2800" dirty="0" smtClean="0"/>
              <a:t>아니라 </a:t>
            </a:r>
            <a:r>
              <a:rPr lang="ko-KR" altLang="en-US" sz="2800" dirty="0" smtClean="0"/>
              <a:t>더욱 지금 나 없을 때에도 항상 복종하여 두렵고 떨림으로 너희 </a:t>
            </a:r>
            <a:r>
              <a:rPr lang="ko-KR" altLang="en-US" sz="2800" b="1" u="sng" dirty="0" smtClean="0">
                <a:solidFill>
                  <a:srgbClr val="FF0000"/>
                </a:solidFill>
              </a:rPr>
              <a:t>구원을 이루라</a:t>
            </a:r>
            <a:r>
              <a:rPr lang="en-US" altLang="ko-KR" sz="2800" dirty="0" smtClean="0"/>
              <a:t>”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–</a:t>
            </a:r>
            <a:r>
              <a:rPr lang="ko-KR" altLang="en-US" sz="2800" dirty="0" smtClean="0"/>
              <a:t> </a:t>
            </a:r>
            <a:r>
              <a:rPr lang="ko-KR" altLang="en-US" sz="2800" dirty="0" smtClean="0"/>
              <a:t>빌</a:t>
            </a:r>
            <a:r>
              <a:rPr lang="en-US" altLang="ko-KR" sz="2800" dirty="0" smtClean="0"/>
              <a:t>2:12 (</a:t>
            </a:r>
            <a:r>
              <a:rPr lang="ko-KR" altLang="en-US" sz="2800" b="1" dirty="0" smtClean="0"/>
              <a:t>현재</a:t>
            </a:r>
            <a:r>
              <a:rPr lang="en-US" altLang="ko-KR" sz="2800" b="1" dirty="0" smtClean="0"/>
              <a:t>, </a:t>
            </a:r>
            <a:r>
              <a:rPr lang="ko-KR" altLang="en-US" sz="2800" b="1" dirty="0" smtClean="0"/>
              <a:t>성화</a:t>
            </a:r>
            <a:r>
              <a:rPr lang="en-US" altLang="ko-KR" sz="2800" dirty="0" smtClean="0"/>
              <a:t>)</a:t>
            </a:r>
          </a:p>
          <a:p>
            <a:endParaRPr lang="en-US" altLang="ko-KR" sz="2800" dirty="0"/>
          </a:p>
          <a:p>
            <a:r>
              <a:rPr lang="en-US" altLang="ko-KR" sz="2800" dirty="0" smtClean="0"/>
              <a:t>“</a:t>
            </a:r>
            <a:r>
              <a:rPr lang="ko-KR" altLang="en-US" sz="2800" dirty="0" smtClean="0"/>
              <a:t>그러나 끝까지 견디는 자는 </a:t>
            </a:r>
            <a:r>
              <a:rPr lang="ko-KR" altLang="en-US" sz="2800" b="1" u="sng" dirty="0" smtClean="0">
                <a:solidFill>
                  <a:srgbClr val="0070C0"/>
                </a:solidFill>
              </a:rPr>
              <a:t>구원을 얻으리라</a:t>
            </a:r>
            <a:r>
              <a:rPr lang="en-US" altLang="ko-KR" sz="2800" dirty="0" smtClean="0"/>
              <a:t>”                      </a:t>
            </a:r>
            <a:r>
              <a:rPr lang="en-US" altLang="ko-KR" sz="2800" dirty="0" smtClean="0"/>
              <a:t>– </a:t>
            </a:r>
            <a:r>
              <a:rPr lang="ko-KR" altLang="en-US" sz="2800" dirty="0" smtClean="0"/>
              <a:t>마</a:t>
            </a:r>
            <a:r>
              <a:rPr lang="en-US" altLang="ko-KR" sz="2800" dirty="0" smtClean="0"/>
              <a:t>24:13 (</a:t>
            </a:r>
            <a:r>
              <a:rPr lang="ko-KR" altLang="en-US" sz="2800" b="1" dirty="0" smtClean="0"/>
              <a:t>미래</a:t>
            </a:r>
            <a:r>
              <a:rPr lang="en-US" altLang="ko-KR" sz="2800" b="1" dirty="0" smtClean="0"/>
              <a:t>, </a:t>
            </a:r>
            <a:r>
              <a:rPr lang="ko-KR" altLang="en-US" sz="2800" b="1" dirty="0" smtClean="0"/>
              <a:t>영화</a:t>
            </a:r>
            <a:r>
              <a:rPr lang="en-US" altLang="ko-KR" sz="2800" b="1" dirty="0" smtClean="0"/>
              <a:t>)</a:t>
            </a: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84182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구원의 </a:t>
            </a:r>
            <a:r>
              <a:rPr lang="ko-KR" altLang="en-US" b="1" dirty="0">
                <a:solidFill>
                  <a:srgbClr val="0070C0"/>
                </a:solidFill>
              </a:rPr>
              <a:t>세 </a:t>
            </a:r>
            <a:r>
              <a:rPr lang="ko-KR" altLang="en-US" b="1" dirty="0" smtClean="0">
                <a:solidFill>
                  <a:srgbClr val="0070C0"/>
                </a:solidFill>
              </a:rPr>
              <a:t>단</a:t>
            </a:r>
            <a:r>
              <a:rPr lang="ko-KR" altLang="en-US" b="1" dirty="0">
                <a:solidFill>
                  <a:srgbClr val="0070C0"/>
                </a:solidFill>
              </a:rPr>
              <a:t>계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1689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ko-KR" altLang="en-US" dirty="0" smtClean="0"/>
              <a:t>          </a:t>
            </a:r>
            <a:r>
              <a:rPr lang="ko-KR" altLang="en-US" b="1" dirty="0" smtClean="0"/>
              <a:t>영                     </a:t>
            </a:r>
            <a:r>
              <a:rPr lang="ko-KR" altLang="en-US" b="1" dirty="0" smtClean="0"/>
              <a:t> </a:t>
            </a:r>
            <a:r>
              <a:rPr lang="ko-KR" altLang="en-US" b="1" dirty="0" smtClean="0"/>
              <a:t> 혼                    </a:t>
            </a:r>
            <a:r>
              <a:rPr lang="ko-KR" altLang="en-US" b="1" dirty="0" smtClean="0"/>
              <a:t>  </a:t>
            </a:r>
            <a:r>
              <a:rPr lang="ko-KR" altLang="en-US" b="1" dirty="0" smtClean="0"/>
              <a:t>육</a:t>
            </a:r>
            <a:endParaRPr lang="en-US" altLang="ko-KR" b="1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800" b="1" dirty="0"/>
              <a:t> </a:t>
            </a:r>
            <a:r>
              <a:rPr lang="en-US" sz="2800" b="1" dirty="0" smtClean="0"/>
              <a:t>           </a:t>
            </a:r>
            <a:r>
              <a:rPr lang="ko-KR" altLang="en-US" sz="2800" b="1" dirty="0" smtClean="0"/>
              <a:t>과거                      </a:t>
            </a:r>
            <a:r>
              <a:rPr lang="ko-KR" altLang="en-US" sz="2800" b="1" dirty="0" smtClean="0"/>
              <a:t>  </a:t>
            </a:r>
            <a:r>
              <a:rPr lang="ko-KR" altLang="en-US" sz="2800" b="1" dirty="0" smtClean="0"/>
              <a:t>현재                       미래</a:t>
            </a:r>
            <a:endParaRPr lang="en-US" altLang="ko-KR" sz="2800" b="1" dirty="0" smtClean="0"/>
          </a:p>
          <a:p>
            <a:pPr marL="0" indent="0">
              <a:buNone/>
            </a:pPr>
            <a:endParaRPr lang="en-US" sz="2800" b="1" dirty="0" smtClean="0"/>
          </a:p>
          <a:p>
            <a:r>
              <a:rPr lang="ko-KR" altLang="en-US" b="1" dirty="0" smtClean="0">
                <a:solidFill>
                  <a:srgbClr val="FF0000"/>
                </a:solidFill>
              </a:rPr>
              <a:t>영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새롭게 되었다 </a:t>
            </a:r>
            <a:r>
              <a:rPr lang="en-US" altLang="ko-KR" dirty="0" smtClean="0"/>
              <a:t>( </a:t>
            </a:r>
            <a:r>
              <a:rPr lang="ko-KR" altLang="en-US" dirty="0" smtClean="0"/>
              <a:t>칭의</a:t>
            </a:r>
            <a:r>
              <a:rPr lang="en-US" altLang="ko-KR" dirty="0" smtClean="0"/>
              <a:t> - </a:t>
            </a:r>
            <a:r>
              <a:rPr lang="ko-KR" altLang="en-US" dirty="0" smtClean="0"/>
              <a:t>즉각적 </a:t>
            </a:r>
            <a:r>
              <a:rPr lang="en-US" altLang="ko-KR" dirty="0" smtClean="0"/>
              <a:t>)</a:t>
            </a:r>
          </a:p>
          <a:p>
            <a:r>
              <a:rPr lang="ko-KR" altLang="en-US" b="1" dirty="0" smtClean="0">
                <a:solidFill>
                  <a:srgbClr val="0070C0"/>
                </a:solidFill>
              </a:rPr>
              <a:t>혼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새롭게 되고 있다 </a:t>
            </a:r>
            <a:r>
              <a:rPr lang="en-US" altLang="ko-KR" dirty="0" smtClean="0"/>
              <a:t>(</a:t>
            </a:r>
            <a:r>
              <a:rPr lang="ko-KR" altLang="en-US" dirty="0"/>
              <a:t> </a:t>
            </a:r>
            <a:r>
              <a:rPr lang="ko-KR" altLang="en-US" dirty="0" smtClean="0"/>
              <a:t>성화</a:t>
            </a:r>
            <a:r>
              <a:rPr lang="en-US" altLang="ko-KR" dirty="0"/>
              <a:t>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점진적</a:t>
            </a:r>
            <a:r>
              <a:rPr lang="en-US" altLang="ko-KR" dirty="0"/>
              <a:t> </a:t>
            </a:r>
            <a:r>
              <a:rPr lang="en-US" altLang="ko-KR" dirty="0" smtClean="0"/>
              <a:t>)</a:t>
            </a:r>
          </a:p>
          <a:p>
            <a:r>
              <a:rPr lang="ko-KR" altLang="en-US" b="1" dirty="0" smtClean="0"/>
              <a:t>육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새롭게 될 것이다 </a:t>
            </a:r>
            <a:r>
              <a:rPr lang="en-US" altLang="ko-KR" dirty="0" smtClean="0"/>
              <a:t>( </a:t>
            </a:r>
            <a:r>
              <a:rPr lang="ko-KR" altLang="en-US" dirty="0" smtClean="0"/>
              <a:t>영화</a:t>
            </a:r>
            <a:r>
              <a:rPr lang="en-US" altLang="ko-KR" dirty="0"/>
              <a:t>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완성 </a:t>
            </a:r>
            <a:r>
              <a:rPr lang="en-US" altLang="ko-KR" dirty="0" smtClean="0"/>
              <a:t>)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990600" y="2133600"/>
            <a:ext cx="1600200" cy="1600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solidFill>
                  <a:srgbClr val="FF0000"/>
                </a:solidFill>
              </a:rPr>
              <a:t>칭의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657600" y="2133600"/>
            <a:ext cx="1600200" cy="1600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solidFill>
                  <a:srgbClr val="FF0000"/>
                </a:solidFill>
              </a:rPr>
              <a:t>성화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324600" y="2179320"/>
            <a:ext cx="1600200" cy="1600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solidFill>
                  <a:srgbClr val="FF0000"/>
                </a:solidFill>
              </a:rPr>
              <a:t>영화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971800" y="296672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669280" y="296418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8376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왜</a:t>
            </a:r>
            <a:r>
              <a:rPr lang="ko-KR" altLang="en-US" b="1" dirty="0" smtClean="0">
                <a:solidFill>
                  <a:srgbClr val="0070C0"/>
                </a:solidFill>
              </a:rPr>
              <a:t> 신앙과 삶</a:t>
            </a:r>
            <a:r>
              <a:rPr lang="ko-KR" altLang="en-US" b="1" dirty="0" smtClean="0"/>
              <a:t>이</a:t>
            </a:r>
            <a:r>
              <a:rPr lang="ko-KR" altLang="en-US" b="1" dirty="0" smtClean="0">
                <a:solidFill>
                  <a:srgbClr val="0070C0"/>
                </a:solidFill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</a:rPr>
              <a:t>분리</a:t>
            </a:r>
            <a:r>
              <a:rPr lang="ko-KR" altLang="en-US" b="1" dirty="0" smtClean="0"/>
              <a:t>되는가 </a:t>
            </a:r>
            <a:r>
              <a:rPr lang="en-US" altLang="ko-KR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ko-KR" altLang="en-US" sz="3000" b="1" u="sng" dirty="0" smtClean="0"/>
              <a:t>성화를 </a:t>
            </a:r>
            <a:r>
              <a:rPr lang="ko-KR" altLang="en-US" sz="3000" b="1" u="sng" dirty="0" smtClean="0"/>
              <a:t>소홀히 하거나</a:t>
            </a:r>
            <a:r>
              <a:rPr lang="ko-KR" altLang="en-US" sz="3000" dirty="0" smtClean="0"/>
              <a:t> 성화되기 위해 </a:t>
            </a:r>
            <a:r>
              <a:rPr lang="en-US" altLang="ko-KR" sz="3000" dirty="0" smtClean="0"/>
              <a:t/>
            </a:r>
            <a:br>
              <a:rPr lang="en-US" altLang="ko-KR" sz="3000" dirty="0" smtClean="0"/>
            </a:br>
            <a:r>
              <a:rPr lang="ko-KR" altLang="en-US" sz="3000" b="1" u="sng" dirty="0" smtClean="0"/>
              <a:t>육신을 </a:t>
            </a:r>
            <a:r>
              <a:rPr lang="ko-KR" altLang="en-US" sz="3000" b="1" u="sng" dirty="0" smtClean="0"/>
              <a:t>의지하기</a:t>
            </a:r>
            <a:r>
              <a:rPr lang="ko-KR" altLang="en-US" sz="3000" b="1" dirty="0" smtClean="0"/>
              <a:t> </a:t>
            </a:r>
            <a:r>
              <a:rPr lang="ko-KR" altLang="en-US" sz="3000" dirty="0" smtClean="0"/>
              <a:t>때문이다</a:t>
            </a:r>
            <a:endParaRPr lang="en-US" altLang="ko-KR" sz="3000" dirty="0" smtClean="0"/>
          </a:p>
          <a:p>
            <a:pPr marL="0" indent="0">
              <a:buNone/>
            </a:pPr>
            <a:endParaRPr lang="en-US" altLang="ko-KR" sz="3000" dirty="0" smtClean="0"/>
          </a:p>
          <a:p>
            <a:pPr>
              <a:lnSpc>
                <a:spcPct val="120000"/>
              </a:lnSpc>
            </a:pPr>
            <a:r>
              <a:rPr lang="ko-KR" altLang="en-US" sz="3000" dirty="0" smtClean="0"/>
              <a:t>구원이 끝난줄로 알고 </a:t>
            </a:r>
            <a:r>
              <a:rPr lang="ko-KR" altLang="en-US" sz="3000" b="1" u="sng" dirty="0" smtClean="0">
                <a:solidFill>
                  <a:srgbClr val="FF0000"/>
                </a:solidFill>
              </a:rPr>
              <a:t>성령을 따</a:t>
            </a:r>
            <a:r>
              <a:rPr lang="ko-KR" altLang="en-US" sz="3000" b="1" u="sng" dirty="0">
                <a:solidFill>
                  <a:srgbClr val="FF0000"/>
                </a:solidFill>
              </a:rPr>
              <a:t>라</a:t>
            </a:r>
            <a:r>
              <a:rPr lang="ko-KR" altLang="en-US" sz="3000" b="1" u="sng" dirty="0" smtClean="0">
                <a:solidFill>
                  <a:srgbClr val="FF0000"/>
                </a:solidFill>
              </a:rPr>
              <a:t> 살지 </a:t>
            </a:r>
            <a:r>
              <a:rPr lang="ko-KR" altLang="en-US" sz="3000" b="1" u="sng" dirty="0" smtClean="0">
                <a:solidFill>
                  <a:srgbClr val="FF0000"/>
                </a:solidFill>
              </a:rPr>
              <a:t>않기</a:t>
            </a:r>
            <a:r>
              <a:rPr lang="en-US" altLang="ko-KR" sz="3000" b="1" u="sng" dirty="0" smtClean="0">
                <a:solidFill>
                  <a:srgbClr val="FF0000"/>
                </a:solidFill>
              </a:rPr>
              <a:t/>
            </a:r>
            <a:br>
              <a:rPr lang="en-US" altLang="ko-KR" sz="3000" b="1" u="sng" dirty="0" smtClean="0">
                <a:solidFill>
                  <a:srgbClr val="FF0000"/>
                </a:solidFill>
              </a:rPr>
            </a:br>
            <a:r>
              <a:rPr lang="ko-KR" altLang="en-US" sz="3000" dirty="0"/>
              <a:t>때문이다</a:t>
            </a:r>
            <a:endParaRPr lang="en-US" altLang="ko-KR" sz="3000" dirty="0"/>
          </a:p>
          <a:p>
            <a:pPr marL="0" indent="0">
              <a:buNone/>
            </a:pPr>
            <a:endParaRPr lang="en-US" altLang="ko-KR" sz="3000" b="1" u="sng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ko-KR" altLang="en-US" sz="3000" dirty="0" smtClean="0"/>
              <a:t>신자의 삶에 성화를 돕는 </a:t>
            </a:r>
            <a:r>
              <a:rPr lang="ko-KR" altLang="en-US" sz="3000" b="1" u="sng" dirty="0" smtClean="0">
                <a:solidFill>
                  <a:srgbClr val="0070C0"/>
                </a:solidFill>
              </a:rPr>
              <a:t>성령님의 사역</a:t>
            </a:r>
            <a:r>
              <a:rPr lang="ko-KR" altLang="en-US" sz="3000" dirty="0" smtClean="0"/>
              <a:t>이 </a:t>
            </a:r>
            <a:r>
              <a:rPr lang="en-US" altLang="ko-KR" sz="3000" dirty="0" smtClean="0"/>
              <a:t/>
            </a:r>
            <a:br>
              <a:rPr lang="en-US" altLang="ko-KR" sz="3000" dirty="0" smtClean="0"/>
            </a:br>
            <a:r>
              <a:rPr lang="ko-KR" altLang="en-US" sz="3000" dirty="0" smtClean="0"/>
              <a:t>빠져 </a:t>
            </a:r>
            <a:r>
              <a:rPr lang="ko-KR" altLang="en-US" sz="3000" dirty="0" smtClean="0"/>
              <a:t>있기 </a:t>
            </a:r>
            <a:r>
              <a:rPr lang="ko-KR" altLang="en-US" sz="3000" dirty="0" smtClean="0"/>
              <a:t>때문이다</a:t>
            </a:r>
            <a:endParaRPr lang="en-US" altLang="ko-KR" sz="3000" dirty="0" smtClean="0"/>
          </a:p>
          <a:p>
            <a:pPr marL="0" indent="0">
              <a:buNone/>
            </a:pPr>
            <a:endParaRPr lang="en-US" altLang="ko-KR" sz="3000" dirty="0"/>
          </a:p>
          <a:p>
            <a:pPr marL="0" indent="0">
              <a:buNone/>
            </a:pPr>
            <a:endParaRPr lang="en-US" altLang="ko-KR" sz="3000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72412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육</a:t>
            </a:r>
            <a:r>
              <a:rPr lang="ko-KR" altLang="en-US" b="1" dirty="0">
                <a:solidFill>
                  <a:srgbClr val="FF0000"/>
                </a:solidFill>
              </a:rPr>
              <a:t>신</a:t>
            </a:r>
            <a:r>
              <a:rPr lang="ko-KR" altLang="en-US" b="1" dirty="0" smtClean="0"/>
              <a:t>에 대한 </a:t>
            </a:r>
            <a:r>
              <a:rPr lang="ko-KR" altLang="en-US" b="1" dirty="0" smtClean="0">
                <a:solidFill>
                  <a:srgbClr val="0070C0"/>
                </a:solidFill>
              </a:rPr>
              <a:t>경고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802"/>
            <a:ext cx="8229600" cy="4163361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ko-KR" altLang="en-US" dirty="0" smtClean="0"/>
              <a:t>그러므로 형제들아 우리가 빚진자로되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u="sng" dirty="0" smtClean="0"/>
              <a:t>육신에게 </a:t>
            </a:r>
            <a:r>
              <a:rPr lang="ko-KR" altLang="en-US" b="1" u="sng" dirty="0" smtClean="0"/>
              <a:t>져서 </a:t>
            </a:r>
            <a:r>
              <a:rPr lang="ko-KR" altLang="en-US" dirty="0" smtClean="0"/>
              <a:t>육신대로 살 것이 </a:t>
            </a:r>
            <a:r>
              <a:rPr lang="ko-KR" altLang="en-US" dirty="0" smtClean="0"/>
              <a:t>아니니라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너희가 </a:t>
            </a:r>
            <a:r>
              <a:rPr lang="ko-KR" altLang="en-US" b="1" u="sng" dirty="0" smtClean="0">
                <a:solidFill>
                  <a:srgbClr val="FF0000"/>
                </a:solidFill>
              </a:rPr>
              <a:t>육신</a:t>
            </a:r>
            <a:r>
              <a:rPr lang="en-US" altLang="ko-KR" b="1" u="sng" dirty="0" smtClean="0">
                <a:solidFill>
                  <a:srgbClr val="FF0000"/>
                </a:solidFill>
              </a:rPr>
              <a:t>( </a:t>
            </a:r>
            <a:r>
              <a:rPr lang="en-US" altLang="ko-KR" b="1" u="sng" dirty="0" smtClean="0">
                <a:solidFill>
                  <a:srgbClr val="0070C0"/>
                </a:solidFill>
              </a:rPr>
              <a:t>flesh, sinful nature </a:t>
            </a:r>
            <a:r>
              <a:rPr lang="en-US" altLang="ko-KR" b="1" u="sng" dirty="0" smtClean="0">
                <a:solidFill>
                  <a:srgbClr val="FF0000"/>
                </a:solidFill>
              </a:rPr>
              <a:t>)</a:t>
            </a:r>
            <a:r>
              <a:rPr lang="ko-KR" altLang="en-US" b="1" u="sng" dirty="0" smtClean="0">
                <a:solidFill>
                  <a:srgbClr val="FF0000"/>
                </a:solidFill>
              </a:rPr>
              <a:t>대로 </a:t>
            </a:r>
            <a:r>
              <a:rPr lang="ko-KR" altLang="en-US" b="1" u="sng" dirty="0" smtClean="0">
                <a:solidFill>
                  <a:srgbClr val="FF0000"/>
                </a:solidFill>
              </a:rPr>
              <a:t>살면</a:t>
            </a:r>
            <a:r>
              <a:rPr lang="ko-KR" altLang="en-US" b="1" u="sng" dirty="0" smtClean="0">
                <a:solidFill>
                  <a:srgbClr val="FF0000"/>
                </a:solidFill>
              </a:rPr>
              <a:t> </a:t>
            </a:r>
            <a:r>
              <a:rPr lang="en-US" altLang="ko-KR" b="1" u="sng" dirty="0" smtClean="0">
                <a:solidFill>
                  <a:srgbClr val="FF0000"/>
                </a:solidFill>
              </a:rPr>
              <a:t/>
            </a:r>
            <a:br>
              <a:rPr lang="en-US" altLang="ko-KR" b="1" u="sng" dirty="0" smtClean="0">
                <a:solidFill>
                  <a:srgbClr val="FF0000"/>
                </a:solidFill>
              </a:rPr>
            </a:br>
            <a:r>
              <a:rPr lang="ko-KR" altLang="en-US" b="1" u="sng" dirty="0" smtClean="0"/>
              <a:t>반드시 </a:t>
            </a:r>
            <a:r>
              <a:rPr lang="ko-KR" altLang="en-US" b="1" u="sng" dirty="0" smtClean="0"/>
              <a:t>죽을 것이로되</a:t>
            </a:r>
            <a:r>
              <a:rPr lang="ko-KR" altLang="en-US" dirty="0" smtClean="0"/>
              <a:t> 영으로써 몸의 행실을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 smtClean="0"/>
              <a:t>죽이면 </a:t>
            </a:r>
            <a:r>
              <a:rPr lang="ko-KR" altLang="en-US" dirty="0" smtClean="0"/>
              <a:t>살리니</a:t>
            </a:r>
            <a:r>
              <a:rPr lang="en-US" altLang="ko-KR" dirty="0" smtClean="0"/>
              <a:t>” – </a:t>
            </a:r>
            <a:r>
              <a:rPr lang="ko-KR" altLang="en-US" dirty="0" smtClean="0"/>
              <a:t>롬 </a:t>
            </a:r>
            <a:r>
              <a:rPr lang="en-US" altLang="ko-KR" dirty="0" smtClean="0"/>
              <a:t>8:12 - 13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8535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한번 받은 </a:t>
            </a:r>
            <a:r>
              <a:rPr lang="ko-KR" altLang="en-US" b="1" dirty="0">
                <a:solidFill>
                  <a:srgbClr val="FF0000"/>
                </a:solidFill>
              </a:rPr>
              <a:t>구원</a:t>
            </a:r>
            <a:r>
              <a:rPr lang="ko-KR" altLang="en-US" b="1" dirty="0"/>
              <a:t>은 </a:t>
            </a:r>
            <a:r>
              <a:rPr lang="ko-KR" altLang="en-US" b="1" dirty="0">
                <a:solidFill>
                  <a:srgbClr val="0070C0"/>
                </a:solidFill>
              </a:rPr>
              <a:t>영원</a:t>
            </a:r>
            <a:r>
              <a:rPr lang="ko-KR" altLang="en-US" b="1" dirty="0"/>
              <a:t>한가</a:t>
            </a:r>
            <a:r>
              <a:rPr lang="en-US" altLang="ko-KR" b="1" dirty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840"/>
            <a:ext cx="8229600" cy="426832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ko-KR" altLang="en-US" b="1" u="sng" dirty="0" smtClean="0"/>
              <a:t>구원을 잃어버릴 수 있는 이유</a:t>
            </a:r>
            <a:endParaRPr lang="en-US" b="1" u="sng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구원은 </a:t>
            </a:r>
            <a:r>
              <a:rPr lang="ko-KR" altLang="en-US" b="1" dirty="0" smtClean="0">
                <a:solidFill>
                  <a:srgbClr val="0070C0"/>
                </a:solidFill>
              </a:rPr>
              <a:t>점진적</a:t>
            </a:r>
            <a:r>
              <a:rPr lang="ko-KR" altLang="en-US" dirty="0" smtClean="0"/>
              <a:t>인 </a:t>
            </a:r>
            <a:r>
              <a:rPr lang="ko-KR" altLang="en-US" dirty="0" smtClean="0"/>
              <a:t>과정이다</a:t>
            </a:r>
            <a:endParaRPr lang="en-US" altLang="ko-KR" dirty="0" smtClean="0"/>
          </a:p>
          <a:p>
            <a:r>
              <a:rPr lang="ko-KR" altLang="en-US" dirty="0" smtClean="0"/>
              <a:t>거듭났어도 </a:t>
            </a:r>
            <a:r>
              <a:rPr lang="ko-KR" altLang="en-US" b="1" dirty="0" smtClean="0">
                <a:solidFill>
                  <a:srgbClr val="FF0000"/>
                </a:solidFill>
              </a:rPr>
              <a:t>죄성</a:t>
            </a:r>
            <a:r>
              <a:rPr lang="ko-KR" altLang="en-US" dirty="0" smtClean="0"/>
              <a:t>은 없어지지 </a:t>
            </a:r>
            <a:r>
              <a:rPr lang="ko-KR" altLang="en-US" dirty="0" smtClean="0"/>
              <a:t>않았다</a:t>
            </a:r>
            <a:endParaRPr lang="en-US" altLang="ko-KR" dirty="0" smtClean="0"/>
          </a:p>
          <a:p>
            <a:r>
              <a:rPr lang="ko-KR" altLang="en-US" dirty="0" smtClean="0"/>
              <a:t>영은 거듭났지만 </a:t>
            </a:r>
            <a:r>
              <a:rPr lang="ko-KR" altLang="en-US" b="1" dirty="0" smtClean="0">
                <a:solidFill>
                  <a:srgbClr val="0070C0"/>
                </a:solidFill>
              </a:rPr>
              <a:t>육신</a:t>
            </a:r>
            <a:r>
              <a:rPr lang="ko-KR" altLang="en-US" dirty="0" smtClean="0"/>
              <a:t>은 거듭나지 </a:t>
            </a:r>
            <a:r>
              <a:rPr lang="ko-KR" altLang="en-US" dirty="0" smtClean="0"/>
              <a:t>못했다</a:t>
            </a:r>
            <a:endParaRPr lang="en-US" altLang="ko-KR" dirty="0" smtClean="0"/>
          </a:p>
          <a:p>
            <a:r>
              <a:rPr lang="ko-KR" altLang="en-US" dirty="0" smtClean="0"/>
              <a:t>인간의 </a:t>
            </a:r>
            <a:r>
              <a:rPr lang="ko-KR" altLang="en-US" b="1" dirty="0" smtClean="0">
                <a:solidFill>
                  <a:srgbClr val="FF0000"/>
                </a:solidFill>
              </a:rPr>
              <a:t>자유의지</a:t>
            </a:r>
            <a:r>
              <a:rPr lang="ko-KR" altLang="en-US" dirty="0" smtClean="0"/>
              <a:t> 때문에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290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 </a:t>
            </a:r>
            <a:r>
              <a:rPr lang="ko-KR" altLang="en-US" b="1" dirty="0" smtClean="0">
                <a:solidFill>
                  <a:srgbClr val="0070C0"/>
                </a:solidFill>
              </a:rPr>
              <a:t>교회</a:t>
            </a:r>
            <a:r>
              <a:rPr lang="ko-KR" altLang="en-US" b="1" dirty="0" smtClean="0"/>
              <a:t>에 들어온 </a:t>
            </a:r>
            <a:r>
              <a:rPr lang="ko-KR" altLang="en-US" b="1" dirty="0" smtClean="0">
                <a:solidFill>
                  <a:srgbClr val="FF0000"/>
                </a:solidFill>
              </a:rPr>
              <a:t>미혹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“</a:t>
            </a:r>
            <a:r>
              <a:rPr lang="ko-KR" altLang="en-US" dirty="0"/>
              <a:t>만일 저희가 우리 주 되신 구주 예수 그리스도를 앎으로 세상의 더러움을 피한 후에 </a:t>
            </a:r>
            <a:r>
              <a:rPr lang="ko-KR" altLang="en-US" b="1" u="sng" dirty="0">
                <a:solidFill>
                  <a:srgbClr val="FF0000"/>
                </a:solidFill>
              </a:rPr>
              <a:t>다시 그 중에 얽매이고 지면</a:t>
            </a:r>
            <a:r>
              <a:rPr lang="ko-KR" altLang="en-US" b="1" dirty="0"/>
              <a:t> </a:t>
            </a:r>
            <a:r>
              <a:rPr lang="ko-KR" altLang="en-US" b="1" u="sng" dirty="0">
                <a:solidFill>
                  <a:srgbClr val="0070C0"/>
                </a:solidFill>
              </a:rPr>
              <a:t>나중 형편이 처음보다 더 심하리니</a:t>
            </a:r>
            <a:r>
              <a:rPr lang="ko-KR" altLang="en-US" b="1" dirty="0"/>
              <a:t> </a:t>
            </a:r>
            <a:r>
              <a:rPr lang="ko-KR" altLang="en-US" dirty="0"/>
              <a:t>의의 도를 안 후에 받은 거룩한 명령을 저버리는 것보다 알지 못하는 것이 도리어 저희에게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나으니라</a:t>
            </a:r>
            <a:r>
              <a:rPr lang="en-US" dirty="0"/>
              <a:t>” – </a:t>
            </a:r>
            <a:r>
              <a:rPr lang="ko-KR" altLang="en-US" dirty="0"/>
              <a:t>벧후</a:t>
            </a:r>
            <a:r>
              <a:rPr lang="en-US" dirty="0" smtClean="0"/>
              <a:t>2:20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582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</TotalTime>
  <Words>270</Words>
  <Application>Microsoft Macintosh PowerPoint</Application>
  <PresentationFormat>On-screen Show (4:3)</PresentationFormat>
  <Paragraphs>95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KAINOS HEALING MINISTRY</vt:lpstr>
      <vt:lpstr>구원론과 미혹</vt:lpstr>
      <vt:lpstr>구원은 즉각적?  점진적?</vt:lpstr>
      <vt:lpstr>구원의 세 가지 시제</vt:lpstr>
      <vt:lpstr>구원의 세 단계</vt:lpstr>
      <vt:lpstr>왜 신앙과 삶이 분리되는가 ?</vt:lpstr>
      <vt:lpstr>육신에 대한 경고</vt:lpstr>
      <vt:lpstr>한번 받은 구원은 영원한가?</vt:lpstr>
      <vt:lpstr> 교회에 들어온 미혹</vt:lpstr>
      <vt:lpstr>구원은 잃어버릴 수 있다</vt:lpstr>
      <vt:lpstr>기형적인 신자</vt:lpstr>
      <vt:lpstr>칭의와 성화는 하나다</vt:lpstr>
      <vt:lpstr>반쪽짜리 구원에서 벗어나라!</vt:lpstr>
      <vt:lpstr>성화는 구원의 증거이다</vt:lpstr>
      <vt:lpstr>무엇이 미혹인가?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치유 세미나</dc:title>
  <dc:creator>sarah</dc:creator>
  <cp:lastModifiedBy>Sarah Choi</cp:lastModifiedBy>
  <cp:revision>141</cp:revision>
  <dcterms:created xsi:type="dcterms:W3CDTF">2014-04-06T16:51:04Z</dcterms:created>
  <dcterms:modified xsi:type="dcterms:W3CDTF">2019-03-25T21:49:43Z</dcterms:modified>
</cp:coreProperties>
</file>