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0"/>
  </p:notesMasterIdLst>
  <p:sldIdLst>
    <p:sldId id="272" r:id="rId2"/>
    <p:sldId id="296" r:id="rId3"/>
    <p:sldId id="297" r:id="rId4"/>
    <p:sldId id="298" r:id="rId5"/>
    <p:sldId id="299" r:id="rId6"/>
    <p:sldId id="300" r:id="rId7"/>
    <p:sldId id="301" r:id="rId8"/>
    <p:sldId id="30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000"/>
    <a:srgbClr val="B80000"/>
    <a:srgbClr val="195815"/>
    <a:srgbClr val="894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12" autoAdjust="0"/>
    <p:restoredTop sz="95579" autoAdjust="0"/>
  </p:normalViewPr>
  <p:slideViewPr>
    <p:cSldViewPr snapToGrid="0" snapToObjects="1">
      <p:cViewPr>
        <p:scale>
          <a:sx n="121" d="100"/>
          <a:sy n="121" d="100"/>
        </p:scale>
        <p:origin x="-64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B5851-EB27-194F-BFE1-73D16B1C85C2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0AAFC-A51D-124F-B57B-9D298C7CC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54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8C874-F31D-443F-9A3B-C48C9CFC520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503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84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9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9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8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84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0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7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65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7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1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pPr/>
              <a:t>2/3/19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80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 smtClean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2" y="5848482"/>
            <a:ext cx="512538" cy="636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3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 </a:t>
            </a:r>
            <a:r>
              <a:rPr lang="ko-KR" altLang="en-US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영과 혼의 차이 </a:t>
            </a: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262098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3369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5" y="3960443"/>
            <a:ext cx="2622614" cy="2622614"/>
          </a:xfrm>
          <a:prstGeom prst="rect">
            <a:avLst/>
          </a:prstGeom>
        </p:spPr>
      </p:pic>
      <p:sp>
        <p:nvSpPr>
          <p:cNvPr id="8" name="Cloud Callout 7"/>
          <p:cNvSpPr/>
          <p:nvPr/>
        </p:nvSpPr>
        <p:spPr>
          <a:xfrm>
            <a:off x="906310" y="1748867"/>
            <a:ext cx="5191439" cy="1536466"/>
          </a:xfrm>
          <a:prstGeom prst="cloudCallout">
            <a:avLst>
              <a:gd name="adj1" fmla="val -36943"/>
              <a:gd name="adj2" fmla="val 79031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r>
              <a:rPr lang="ko-KR" altLang="en-US" b="1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영</a:t>
            </a:r>
            <a:r>
              <a:rPr lang="ko-KR" altLang="en-US" b="1" dirty="0">
                <a:solidFill>
                  <a:srgbClr val="FF0000"/>
                </a:solidFill>
                <a:latin typeface="나눔고딕"/>
                <a:ea typeface="나눔고딕"/>
                <a:cs typeface="나눔고딕"/>
              </a:rPr>
              <a:t>혼</a:t>
            </a:r>
            <a:r>
              <a:rPr lang="ko-KR" altLang="en-US" b="1" dirty="0">
                <a:latin typeface="나눔고딕"/>
                <a:ea typeface="나눔고딕"/>
                <a:cs typeface="나눔고딕"/>
              </a:rPr>
              <a:t>을 하나로 볼때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1370288" y="1839396"/>
            <a:ext cx="4087250" cy="1221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000" dirty="0">
                <a:latin typeface="나눔고딕"/>
                <a:ea typeface="나눔고딕"/>
                <a:cs typeface="나눔고딕"/>
              </a:rPr>
              <a:t>새사람이 되었다는데 </a:t>
            </a:r>
            <a:r>
              <a:rPr lang="ko-KR" altLang="en-US" sz="2000" dirty="0" smtClean="0">
                <a:latin typeface="나눔고딕"/>
                <a:ea typeface="나눔고딕"/>
                <a:cs typeface="나눔고딕"/>
              </a:rPr>
              <a:t>왜</a:t>
            </a:r>
            <a:r>
              <a:rPr lang="en-US" altLang="ko-KR" sz="2000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sz="2000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sz="2000" dirty="0" smtClean="0">
                <a:latin typeface="나눔고딕"/>
                <a:ea typeface="나눔고딕"/>
                <a:cs typeface="나눔고딕"/>
              </a:rPr>
              <a:t>내 성품은</a:t>
            </a:r>
            <a:r>
              <a:rPr lang="ko-KR" altLang="en-US" sz="20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sz="2000" dirty="0" smtClean="0">
                <a:latin typeface="나눔고딕"/>
                <a:ea typeface="나눔고딕"/>
                <a:cs typeface="나눔고딕"/>
              </a:rPr>
              <a:t>변하지 </a:t>
            </a:r>
            <a:r>
              <a:rPr lang="ko-KR" altLang="en-US" sz="2000" dirty="0">
                <a:latin typeface="나눔고딕"/>
                <a:ea typeface="나눔고딕"/>
                <a:cs typeface="나눔고딕"/>
              </a:rPr>
              <a:t>않는걸까</a:t>
            </a:r>
            <a:r>
              <a:rPr lang="en-US" altLang="ko-KR" sz="2000" dirty="0">
                <a:latin typeface="나눔고딕"/>
                <a:ea typeface="나눔고딕"/>
                <a:cs typeface="나눔고딕"/>
              </a:rPr>
              <a:t>?</a:t>
            </a:r>
            <a:endParaRPr lang="en-US" sz="2000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12" name="Cloud Callout 11"/>
          <p:cNvSpPr/>
          <p:nvPr/>
        </p:nvSpPr>
        <p:spPr>
          <a:xfrm>
            <a:off x="3647761" y="4765306"/>
            <a:ext cx="5191439" cy="1448486"/>
          </a:xfrm>
          <a:prstGeom prst="cloudCallout">
            <a:avLst>
              <a:gd name="adj1" fmla="val -36943"/>
              <a:gd name="adj2" fmla="val 79031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>
          <a:xfrm>
            <a:off x="4111739" y="4992180"/>
            <a:ext cx="4087250" cy="1079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000" b="1" dirty="0">
                <a:solidFill>
                  <a:srgbClr val="0070C0"/>
                </a:solidFill>
              </a:rPr>
              <a:t>구원의 확신을 가지고 </a:t>
            </a:r>
            <a:r>
              <a:rPr lang="en-US" altLang="ko-KR" sz="2000" b="1" dirty="0" smtClean="0">
                <a:solidFill>
                  <a:srgbClr val="0070C0"/>
                </a:solidFill>
              </a:rPr>
              <a:t/>
            </a:r>
            <a:br>
              <a:rPr lang="en-US" altLang="ko-KR" sz="2000" b="1" dirty="0" smtClean="0">
                <a:solidFill>
                  <a:srgbClr val="0070C0"/>
                </a:solidFill>
              </a:rPr>
            </a:br>
            <a:r>
              <a:rPr lang="ko-KR" altLang="en-US" sz="2000" b="1" dirty="0" smtClean="0">
                <a:solidFill>
                  <a:srgbClr val="0070C0"/>
                </a:solidFill>
              </a:rPr>
              <a:t>무조건 </a:t>
            </a:r>
            <a:r>
              <a:rPr lang="ko-KR" altLang="en-US" sz="2000" b="1" dirty="0">
                <a:solidFill>
                  <a:srgbClr val="0070C0"/>
                </a:solidFill>
              </a:rPr>
              <a:t>믿어야 할까</a:t>
            </a:r>
            <a:r>
              <a:rPr lang="en-US" altLang="ko-KR" sz="2000" b="1" dirty="0">
                <a:solidFill>
                  <a:srgbClr val="0070C0"/>
                </a:solidFill>
              </a:rPr>
              <a:t>?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4" name="Cloud Callout 13"/>
          <p:cNvSpPr/>
          <p:nvPr/>
        </p:nvSpPr>
        <p:spPr>
          <a:xfrm>
            <a:off x="2728769" y="3383775"/>
            <a:ext cx="4992903" cy="1221613"/>
          </a:xfrm>
          <a:prstGeom prst="cloudCallout">
            <a:avLst>
              <a:gd name="adj1" fmla="val -36943"/>
              <a:gd name="adj2" fmla="val 79031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3"/>
          <p:cNvSpPr txBox="1">
            <a:spLocks/>
          </p:cNvSpPr>
          <p:nvPr/>
        </p:nvSpPr>
        <p:spPr>
          <a:xfrm>
            <a:off x="3151640" y="3383775"/>
            <a:ext cx="4087250" cy="1221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000" b="1" dirty="0">
                <a:solidFill>
                  <a:srgbClr val="FF0000"/>
                </a:solidFill>
              </a:rPr>
              <a:t>나는 진짜 구원받았을까</a:t>
            </a:r>
            <a:r>
              <a:rPr lang="en-US" altLang="ko-KR" sz="2000" b="1" dirty="0">
                <a:solidFill>
                  <a:srgbClr val="FF0000"/>
                </a:solidFill>
              </a:rPr>
              <a:t>?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307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인간의 </a:t>
            </a:r>
            <a:r>
              <a:rPr lang="ko-KR" altLang="en-US" b="1" dirty="0" smtClean="0">
                <a:solidFill>
                  <a:srgbClr val="FF0000"/>
                </a:solidFill>
              </a:rPr>
              <a:t>세</a:t>
            </a:r>
            <a:r>
              <a:rPr lang="ko-KR" altLang="en-US" b="1" dirty="0" smtClean="0"/>
              <a:t>가지 </a:t>
            </a:r>
            <a:r>
              <a:rPr lang="ko-KR" altLang="en-US" b="1" dirty="0" smtClean="0">
                <a:solidFill>
                  <a:srgbClr val="0070C0"/>
                </a:solidFill>
              </a:rPr>
              <a:t>본성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26351"/>
            <a:ext cx="8306347" cy="4299812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ko-KR" altLang="en-US" dirty="0" smtClean="0"/>
              <a:t>평강의 하나님이 친히 너희를 온전히 거룩하게 하시고 또 너희의 온</a:t>
            </a:r>
            <a:r>
              <a:rPr lang="en-US" dirty="0" smtClean="0"/>
              <a:t> </a:t>
            </a:r>
            <a:r>
              <a:rPr lang="ko-KR" altLang="en-US" b="1" dirty="0" smtClean="0">
                <a:solidFill>
                  <a:srgbClr val="0070C0"/>
                </a:solidFill>
              </a:rPr>
              <a:t>영</a:t>
            </a:r>
            <a:r>
              <a:rPr lang="ko-KR" altLang="en-US" dirty="0" smtClean="0"/>
              <a:t>과 </a:t>
            </a:r>
            <a:r>
              <a:rPr lang="ko-KR" altLang="en-US" b="1" dirty="0" smtClean="0">
                <a:solidFill>
                  <a:srgbClr val="FF0000"/>
                </a:solidFill>
              </a:rPr>
              <a:t>혼</a:t>
            </a:r>
            <a:r>
              <a:rPr lang="ko-KR" altLang="en-US" dirty="0" smtClean="0"/>
              <a:t>과 </a:t>
            </a:r>
            <a:r>
              <a:rPr lang="ko-KR" altLang="en-US" b="1" dirty="0" smtClean="0"/>
              <a:t>몸</a:t>
            </a:r>
            <a:r>
              <a:rPr lang="ko-KR" altLang="en-US" dirty="0" smtClean="0"/>
              <a:t>이 우리 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예수</a:t>
            </a:r>
            <a:r>
              <a:rPr lang="en-US" dirty="0" smtClean="0"/>
              <a:t> </a:t>
            </a:r>
            <a:r>
              <a:rPr lang="ko-KR" altLang="en-US" dirty="0" smtClean="0"/>
              <a:t>그리스도께서 강림하실 때에 흠 없게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보전되기를 </a:t>
            </a:r>
            <a:r>
              <a:rPr lang="ko-KR" altLang="en-US" dirty="0" smtClean="0"/>
              <a:t>원하노라</a:t>
            </a:r>
            <a:r>
              <a:rPr lang="en-US" dirty="0" smtClean="0"/>
              <a:t>” - </a:t>
            </a:r>
            <a:r>
              <a:rPr lang="ko-KR" altLang="en-US" dirty="0" smtClean="0"/>
              <a:t>살전</a:t>
            </a:r>
            <a:r>
              <a:rPr lang="en-US" dirty="0" smtClean="0"/>
              <a:t>5:23</a:t>
            </a:r>
          </a:p>
          <a:p>
            <a:endParaRPr lang="en-US" dirty="0"/>
          </a:p>
          <a:p>
            <a:r>
              <a:rPr lang="ko-KR" altLang="en-US" dirty="0" smtClean="0"/>
              <a:t>인간은 </a:t>
            </a:r>
            <a:r>
              <a:rPr lang="ko-KR" altLang="en-US" b="1" dirty="0" smtClean="0">
                <a:solidFill>
                  <a:srgbClr val="0070C0"/>
                </a:solidFill>
              </a:rPr>
              <a:t>영</a:t>
            </a:r>
            <a:r>
              <a:rPr lang="ko-KR" altLang="en-US" dirty="0" smtClean="0"/>
              <a:t>적 존재로서 </a:t>
            </a:r>
            <a:r>
              <a:rPr lang="ko-KR" altLang="en-US" b="1" dirty="0" smtClean="0">
                <a:solidFill>
                  <a:srgbClr val="FF0000"/>
                </a:solidFill>
              </a:rPr>
              <a:t>혼</a:t>
            </a:r>
            <a:r>
              <a:rPr lang="ko-KR" altLang="en-US" dirty="0" smtClean="0"/>
              <a:t>을 가지고 </a:t>
            </a:r>
            <a:r>
              <a:rPr lang="ko-KR" altLang="en-US" b="1" dirty="0" smtClean="0"/>
              <a:t>육체</a:t>
            </a:r>
            <a:r>
              <a:rPr lang="ko-KR" altLang="en-US" dirty="0" smtClean="0"/>
              <a:t>안에서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산다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421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옛</a:t>
            </a:r>
            <a:r>
              <a:rPr lang="ko-KR" altLang="en-US" b="1" dirty="0" smtClean="0"/>
              <a:t>사람과 </a:t>
            </a:r>
            <a:r>
              <a:rPr lang="ko-KR" altLang="en-US" b="1" dirty="0" smtClean="0">
                <a:solidFill>
                  <a:srgbClr val="0070C0"/>
                </a:solidFill>
              </a:rPr>
              <a:t>새</a:t>
            </a:r>
            <a:r>
              <a:rPr lang="ko-KR" altLang="en-US" b="1" dirty="0" smtClean="0"/>
              <a:t>사람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5" y="1715656"/>
            <a:ext cx="8229600" cy="4865502"/>
          </a:xfrm>
        </p:spPr>
        <p:txBody>
          <a:bodyPr>
            <a:normAutofit/>
          </a:bodyPr>
          <a:lstStyle/>
          <a:p>
            <a:r>
              <a:rPr lang="ko-KR" altLang="en-US" dirty="0"/>
              <a:t>옛</a:t>
            </a:r>
            <a:r>
              <a:rPr lang="ko-KR" altLang="en-US" dirty="0" smtClean="0"/>
              <a:t>사람</a:t>
            </a:r>
            <a:r>
              <a:rPr lang="en-US" altLang="ko-KR" dirty="0" smtClean="0"/>
              <a:t>- </a:t>
            </a:r>
            <a:r>
              <a:rPr lang="ko-KR" altLang="en-US" b="1" dirty="0">
                <a:solidFill>
                  <a:srgbClr val="FF0000"/>
                </a:solidFill>
              </a:rPr>
              <a:t>혼</a:t>
            </a:r>
            <a:r>
              <a:rPr lang="ko-KR" altLang="en-US" b="1" dirty="0" smtClean="0">
                <a:solidFill>
                  <a:srgbClr val="FF0000"/>
                </a:solidFill>
              </a:rPr>
              <a:t>적</a:t>
            </a:r>
            <a:r>
              <a:rPr lang="ko-KR" altLang="en-US" b="1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/>
              <a:t>존재</a:t>
            </a:r>
            <a:r>
              <a:rPr lang="en-US" altLang="ko-KR" dirty="0" smtClean="0"/>
              <a:t>   |   </a:t>
            </a:r>
            <a:r>
              <a:rPr lang="ko-KR" altLang="en-US" dirty="0" smtClean="0"/>
              <a:t>새사람</a:t>
            </a:r>
            <a:r>
              <a:rPr lang="en-US" altLang="ko-KR" dirty="0" smtClean="0"/>
              <a:t>- </a:t>
            </a:r>
            <a:r>
              <a:rPr lang="ko-KR" altLang="en-US" b="1" dirty="0">
                <a:solidFill>
                  <a:srgbClr val="0070C0"/>
                </a:solidFill>
              </a:rPr>
              <a:t>영</a:t>
            </a:r>
            <a:r>
              <a:rPr lang="ko-KR" altLang="en-US" b="1" dirty="0" smtClean="0">
                <a:solidFill>
                  <a:srgbClr val="0070C0"/>
                </a:solidFill>
              </a:rPr>
              <a:t>적</a:t>
            </a:r>
            <a:r>
              <a:rPr lang="ko-KR" altLang="en-US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/>
              <a:t>존재</a:t>
            </a:r>
            <a:endParaRPr lang="en-US" altLang="ko-KR" dirty="0" smtClean="0"/>
          </a:p>
          <a:p>
            <a:r>
              <a:rPr lang="ko-KR" altLang="en-US" dirty="0" smtClean="0"/>
              <a:t>왜 </a:t>
            </a:r>
            <a:r>
              <a:rPr lang="ko-KR" altLang="en-US" b="1" dirty="0" smtClean="0"/>
              <a:t>심판</a:t>
            </a:r>
            <a:r>
              <a:rPr lang="ko-KR" altLang="en-US" dirty="0" smtClean="0"/>
              <a:t>이 오는가</a:t>
            </a:r>
            <a:r>
              <a:rPr lang="en-US" altLang="ko-KR" dirty="0" smtClean="0"/>
              <a:t>?</a:t>
            </a:r>
            <a:endParaRPr lang="en-US" dirty="0"/>
          </a:p>
          <a:p>
            <a:pPr marL="0" indent="0">
              <a:buNone/>
            </a:pPr>
            <a:r>
              <a:rPr lang="ko-KR" altLang="en-US" dirty="0" smtClean="0"/>
              <a:t>     </a:t>
            </a:r>
            <a:endParaRPr lang="en-US" altLang="ko-KR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“</a:t>
            </a:r>
            <a:r>
              <a:rPr lang="ko-KR" altLang="en-US" dirty="0"/>
              <a:t>무릇 </a:t>
            </a:r>
            <a:r>
              <a:rPr lang="ko-KR" altLang="en-US" b="1" dirty="0">
                <a:solidFill>
                  <a:srgbClr val="FF0000"/>
                </a:solidFill>
              </a:rPr>
              <a:t>하나님의 영</a:t>
            </a:r>
            <a:r>
              <a:rPr lang="ko-KR" altLang="en-US" dirty="0"/>
              <a:t>으로 </a:t>
            </a:r>
            <a:r>
              <a:rPr lang="ko-KR" altLang="en-US" b="1" dirty="0">
                <a:solidFill>
                  <a:srgbClr val="0070C0"/>
                </a:solidFill>
              </a:rPr>
              <a:t>인도함</a:t>
            </a:r>
            <a:r>
              <a:rPr lang="ko-KR" altLang="en-US" dirty="0"/>
              <a:t>을 받는 그들은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곧 </a:t>
            </a:r>
            <a:r>
              <a:rPr lang="ko-KR" altLang="en-US" dirty="0"/>
              <a:t>하나님의 아들이라</a:t>
            </a:r>
            <a:r>
              <a:rPr lang="en-US" dirty="0" smtClean="0"/>
              <a:t>”- </a:t>
            </a:r>
            <a:r>
              <a:rPr lang="ko-KR" altLang="en-US" dirty="0" smtClean="0"/>
              <a:t>롬 </a:t>
            </a:r>
            <a:r>
              <a:rPr lang="en-US" altLang="ko-KR" dirty="0" smtClean="0"/>
              <a:t>8:14</a:t>
            </a:r>
            <a:endParaRPr lang="en-US" dirty="0"/>
          </a:p>
          <a:p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743200" y="3754949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953000" y="3754949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3581400" y="3163456"/>
            <a:ext cx="1066800" cy="1066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혼적 존재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295400" y="3163456"/>
            <a:ext cx="1066800" cy="1066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영적 존재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867400" y="3163456"/>
            <a:ext cx="1066800" cy="1066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육적 존재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02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FF0000"/>
                </a:solidFill>
              </a:rPr>
              <a:t>영</a:t>
            </a:r>
            <a:r>
              <a:rPr lang="ko-KR" altLang="en-US" b="1" dirty="0"/>
              <a:t>의 세가지 </a:t>
            </a:r>
            <a:r>
              <a:rPr lang="ko-KR" altLang="en-US" b="1" dirty="0">
                <a:solidFill>
                  <a:srgbClr val="0070C0"/>
                </a:solidFill>
              </a:rPr>
              <a:t>기능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4366"/>
            <a:ext cx="8229600" cy="4341797"/>
          </a:xfrm>
        </p:spPr>
        <p:txBody>
          <a:bodyPr>
            <a:normAutofit lnSpcReduction="10000"/>
          </a:bodyPr>
          <a:lstStyle/>
          <a:p>
            <a:r>
              <a:rPr lang="ko-KR" altLang="en-US" b="1" dirty="0"/>
              <a:t>영적 교통</a:t>
            </a:r>
            <a:r>
              <a:rPr lang="en-US" altLang="ko-KR" b="1" dirty="0"/>
              <a:t>(</a:t>
            </a:r>
            <a:r>
              <a:rPr lang="ko-KR" altLang="en-US" b="1" dirty="0"/>
              <a:t>영교</a:t>
            </a:r>
            <a:r>
              <a:rPr lang="en-US" altLang="ko-KR" b="1" dirty="0"/>
              <a:t>), </a:t>
            </a:r>
            <a:r>
              <a:rPr lang="ko-KR" altLang="en-US" b="1" dirty="0"/>
              <a:t>직관</a:t>
            </a:r>
            <a:r>
              <a:rPr lang="en-US" altLang="ko-KR" b="1" dirty="0"/>
              <a:t>, </a:t>
            </a:r>
            <a:r>
              <a:rPr lang="ko-KR" altLang="en-US" b="1" dirty="0" smtClean="0"/>
              <a:t>양심</a:t>
            </a:r>
            <a:endParaRPr lang="en-US" altLang="ko-KR" b="1" dirty="0" smtClean="0"/>
          </a:p>
          <a:p>
            <a:endParaRPr lang="en-US" altLang="ko-KR" b="1" dirty="0"/>
          </a:p>
          <a:p>
            <a:r>
              <a:rPr lang="ko-KR" altLang="en-US" b="1" dirty="0" smtClean="0"/>
              <a:t>몸</a:t>
            </a:r>
            <a:r>
              <a:rPr lang="ko-KR" altLang="en-US" dirty="0" smtClean="0"/>
              <a:t>의 양식</a:t>
            </a:r>
            <a:r>
              <a:rPr lang="en-US" altLang="ko-KR" dirty="0" smtClean="0"/>
              <a:t>- </a:t>
            </a:r>
            <a:r>
              <a:rPr lang="ko-KR" altLang="en-US" dirty="0" smtClean="0"/>
              <a:t>음식</a:t>
            </a:r>
            <a:endParaRPr lang="en-US" altLang="ko-KR" dirty="0" smtClean="0"/>
          </a:p>
          <a:p>
            <a:r>
              <a:rPr lang="ko-KR" altLang="en-US" b="1" dirty="0" smtClean="0">
                <a:solidFill>
                  <a:srgbClr val="FF0000"/>
                </a:solidFill>
              </a:rPr>
              <a:t>혼</a:t>
            </a:r>
            <a:r>
              <a:rPr lang="ko-KR" altLang="en-US" dirty="0" smtClean="0"/>
              <a:t>의 양식</a:t>
            </a:r>
            <a:r>
              <a:rPr lang="en-US" altLang="ko-KR" dirty="0" smtClean="0"/>
              <a:t>- </a:t>
            </a:r>
            <a:r>
              <a:rPr lang="ko-KR" altLang="en-US" dirty="0" smtClean="0"/>
              <a:t>지식</a:t>
            </a:r>
            <a:endParaRPr lang="en-US" altLang="ko-KR" dirty="0" smtClean="0"/>
          </a:p>
          <a:p>
            <a:r>
              <a:rPr lang="ko-KR" altLang="en-US" b="1" dirty="0" smtClean="0">
                <a:solidFill>
                  <a:srgbClr val="0070C0"/>
                </a:solidFill>
              </a:rPr>
              <a:t>영</a:t>
            </a:r>
            <a:r>
              <a:rPr lang="ko-KR" altLang="en-US" dirty="0" smtClean="0"/>
              <a:t>의 양식</a:t>
            </a:r>
            <a:r>
              <a:rPr lang="en-US" altLang="ko-KR" dirty="0" smtClean="0"/>
              <a:t>- </a:t>
            </a:r>
            <a:r>
              <a:rPr lang="ko-KR" altLang="en-US" dirty="0" smtClean="0"/>
              <a:t>말씀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b="1" dirty="0" smtClean="0">
                <a:solidFill>
                  <a:srgbClr val="FF0000"/>
                </a:solidFill>
              </a:rPr>
              <a:t>성령</a:t>
            </a:r>
            <a:r>
              <a:rPr lang="ko-KR" altLang="en-US" dirty="0" smtClean="0"/>
              <a:t>의 도우심이 없으면 </a:t>
            </a:r>
            <a:r>
              <a:rPr lang="ko-KR" altLang="en-US" b="1" dirty="0" smtClean="0">
                <a:solidFill>
                  <a:srgbClr val="0070C0"/>
                </a:solidFill>
              </a:rPr>
              <a:t>말씀</a:t>
            </a:r>
            <a:r>
              <a:rPr lang="ko-KR" altLang="en-US" dirty="0" smtClean="0"/>
              <a:t>이 영의 양식이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아니라</a:t>
            </a:r>
            <a:r>
              <a:rPr lang="en-US" altLang="ko-KR" dirty="0" smtClean="0"/>
              <a:t> </a:t>
            </a:r>
            <a:r>
              <a:rPr lang="ko-KR" altLang="en-US" b="1" dirty="0" smtClean="0">
                <a:solidFill>
                  <a:srgbClr val="FF0000"/>
                </a:solidFill>
              </a:rPr>
              <a:t>지식</a:t>
            </a:r>
            <a:r>
              <a:rPr lang="ko-KR" altLang="en-US" dirty="0" smtClean="0"/>
              <a:t>이 되어버린다</a:t>
            </a:r>
            <a:endParaRPr lang="en-US" altLang="ko-KR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181599" y="1988023"/>
            <a:ext cx="2870780" cy="28717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517005" y="3133401"/>
            <a:ext cx="19930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788937" y="2608819"/>
            <a:ext cx="1632160" cy="163167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260264" y="3096090"/>
            <a:ext cx="717937" cy="65267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517005" y="3394116"/>
            <a:ext cx="2559754" cy="2690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517005" y="3489252"/>
            <a:ext cx="2959884" cy="6672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>
          <a:xfrm>
            <a:off x="6212355" y="1988023"/>
            <a:ext cx="846837" cy="598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400" b="1" dirty="0" smtClean="0"/>
              <a:t>몸</a:t>
            </a:r>
            <a:endParaRPr lang="en-US" sz="2400" b="1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6212355" y="2534472"/>
            <a:ext cx="846837" cy="598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400" b="1" dirty="0" smtClean="0">
                <a:solidFill>
                  <a:srgbClr val="FF0000"/>
                </a:solidFill>
              </a:rPr>
              <a:t>혼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197737" y="3075098"/>
            <a:ext cx="846837" cy="598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400" b="1" smtClean="0">
                <a:solidFill>
                  <a:srgbClr val="0070C0"/>
                </a:solidFill>
              </a:rPr>
              <a:t>영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778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직관</a:t>
            </a:r>
            <a:r>
              <a:rPr lang="ko-KR" altLang="en-US" b="1" dirty="0" smtClean="0"/>
              <a:t>인가</a:t>
            </a:r>
            <a:r>
              <a:rPr lang="en-US" altLang="ko-KR" b="1" dirty="0" smtClean="0"/>
              <a:t>? </a:t>
            </a:r>
            <a:r>
              <a:rPr lang="ko-KR" altLang="en-US" b="1" dirty="0" smtClean="0"/>
              <a:t>내 </a:t>
            </a:r>
            <a:r>
              <a:rPr lang="ko-KR" altLang="en-US" b="1" dirty="0" smtClean="0">
                <a:solidFill>
                  <a:srgbClr val="0070C0"/>
                </a:solidFill>
              </a:rPr>
              <a:t>생각</a:t>
            </a:r>
            <a:r>
              <a:rPr lang="ko-KR" altLang="en-US" b="1" dirty="0" smtClean="0"/>
              <a:t>인가</a:t>
            </a:r>
            <a:r>
              <a:rPr lang="en-US" altLang="ko-KR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직관</a:t>
            </a:r>
            <a:r>
              <a:rPr lang="ko-KR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지식이나 경험으로 아는 것이 아닌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         </a:t>
            </a:r>
            <a:r>
              <a:rPr lang="ko-KR" altLang="en-US" dirty="0"/>
              <a:t> </a:t>
            </a:r>
            <a:r>
              <a:rPr lang="ko-KR" altLang="en-US" dirty="0" smtClean="0"/>
              <a:t> </a:t>
            </a:r>
            <a:r>
              <a:rPr lang="ko-KR" altLang="en-US" dirty="0" smtClean="0"/>
              <a:t>성령께서 </a:t>
            </a:r>
            <a:r>
              <a:rPr lang="ko-KR" altLang="en-US" b="1" dirty="0" smtClean="0">
                <a:solidFill>
                  <a:srgbClr val="0070C0"/>
                </a:solidFill>
              </a:rPr>
              <a:t>영</a:t>
            </a:r>
            <a:r>
              <a:rPr lang="ko-KR" altLang="en-US" dirty="0" smtClean="0"/>
              <a:t>에 알려주시는 것</a:t>
            </a:r>
            <a:endParaRPr lang="en-US" altLang="ko-KR" dirty="0" smtClean="0"/>
          </a:p>
          <a:p>
            <a:endParaRPr lang="en-US" dirty="0"/>
          </a:p>
          <a:p>
            <a:r>
              <a:rPr lang="ko-KR" altLang="en-US" dirty="0" smtClean="0"/>
              <a:t>하나님은 직관을 통해 </a:t>
            </a:r>
            <a:r>
              <a:rPr lang="ko-KR" altLang="en-US" b="1" dirty="0" smtClean="0">
                <a:solidFill>
                  <a:srgbClr val="0070C0"/>
                </a:solidFill>
              </a:rPr>
              <a:t>하나님의 </a:t>
            </a:r>
            <a:r>
              <a:rPr lang="ko-KR" altLang="en-US" b="1" dirty="0">
                <a:solidFill>
                  <a:srgbClr val="0070C0"/>
                </a:solidFill>
              </a:rPr>
              <a:t>뜻</a:t>
            </a:r>
            <a:r>
              <a:rPr lang="ko-KR" altLang="en-US" dirty="0" smtClean="0"/>
              <a:t>을 알려주시고 우리의 길을 </a:t>
            </a:r>
            <a:r>
              <a:rPr lang="ko-KR" altLang="en-US" b="1" dirty="0" smtClean="0">
                <a:solidFill>
                  <a:srgbClr val="FF0000"/>
                </a:solidFill>
              </a:rPr>
              <a:t>인도</a:t>
            </a:r>
            <a:r>
              <a:rPr lang="ko-KR" altLang="en-US" dirty="0" smtClean="0"/>
              <a:t>하신다</a:t>
            </a:r>
            <a:endParaRPr lang="en-US" altLang="ko-KR" dirty="0" smtClean="0"/>
          </a:p>
          <a:p>
            <a:endParaRPr lang="en-US" dirty="0"/>
          </a:p>
          <a:p>
            <a:r>
              <a:rPr lang="ko-KR" altLang="en-US" dirty="0" smtClean="0"/>
              <a:t>직관은 우리의 </a:t>
            </a:r>
            <a:r>
              <a:rPr lang="ko-KR" altLang="en-US" b="1" dirty="0" smtClean="0">
                <a:solidFill>
                  <a:srgbClr val="FF0000"/>
                </a:solidFill>
              </a:rPr>
              <a:t>이성과 경험</a:t>
            </a:r>
            <a:r>
              <a:rPr lang="ko-KR" altLang="en-US" dirty="0" smtClean="0"/>
              <a:t>을 초월한다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132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양심</a:t>
            </a:r>
            <a:r>
              <a:rPr lang="ko-KR" altLang="en-US" b="1" dirty="0" smtClean="0"/>
              <a:t>의역</a:t>
            </a:r>
            <a:r>
              <a:rPr lang="ko-KR" altLang="en-US" b="1" dirty="0"/>
              <a:t>할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>
                <a:solidFill>
                  <a:srgbClr val="0070C0"/>
                </a:solidFill>
              </a:rPr>
              <a:t>영</a:t>
            </a:r>
            <a:r>
              <a:rPr lang="ko-KR" altLang="en-US" dirty="0"/>
              <a:t>은 새로워졌지만 </a:t>
            </a:r>
            <a:r>
              <a:rPr lang="ko-KR" altLang="en-US" b="1" dirty="0">
                <a:solidFill>
                  <a:srgbClr val="FF0000"/>
                </a:solidFill>
              </a:rPr>
              <a:t>혼</a:t>
            </a:r>
            <a:r>
              <a:rPr lang="ko-KR" altLang="en-US" dirty="0"/>
              <a:t>은 아직 변화되지 않은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dirty="0" smtClean="0">
                <a:solidFill>
                  <a:srgbClr val="FF0000"/>
                </a:solidFill>
              </a:rPr>
              <a:t>타락한</a:t>
            </a:r>
            <a:r>
              <a:rPr lang="ko-KR" altLang="en-US" dirty="0" smtClean="0"/>
              <a:t> </a:t>
            </a:r>
            <a:r>
              <a:rPr lang="ko-KR" altLang="en-US" dirty="0"/>
              <a:t>상태이다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양심의 </a:t>
            </a:r>
            <a:r>
              <a:rPr lang="ko-KR" altLang="en-US" b="1" dirty="0" smtClean="0">
                <a:solidFill>
                  <a:srgbClr val="0070C0"/>
                </a:solidFill>
              </a:rPr>
              <a:t>책망</a:t>
            </a:r>
            <a:r>
              <a:rPr lang="ko-KR" altLang="en-US" dirty="0" smtClean="0"/>
              <a:t>을 통해 죄를 깨닫게 되고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dirty="0" smtClean="0">
                <a:solidFill>
                  <a:srgbClr val="FF0000"/>
                </a:solidFill>
              </a:rPr>
              <a:t>회개</a:t>
            </a:r>
            <a:r>
              <a:rPr lang="ko-KR" altLang="en-US" dirty="0" smtClean="0"/>
              <a:t>하게  </a:t>
            </a:r>
            <a:r>
              <a:rPr lang="ko-KR" altLang="en-US" dirty="0" smtClean="0"/>
              <a:t>된다</a:t>
            </a:r>
            <a:endParaRPr lang="en-US" dirty="0"/>
          </a:p>
          <a:p>
            <a:endParaRPr lang="en-US" altLang="ko-KR" dirty="0"/>
          </a:p>
          <a:p>
            <a:r>
              <a:rPr lang="ko-KR" altLang="en-US" dirty="0" smtClean="0"/>
              <a:t>양심의 소리를 무시하면 </a:t>
            </a:r>
            <a:r>
              <a:rPr lang="ko-KR" altLang="en-US" b="1" dirty="0" smtClean="0">
                <a:solidFill>
                  <a:srgbClr val="0070C0"/>
                </a:solidFill>
              </a:rPr>
              <a:t>직관</a:t>
            </a:r>
            <a:r>
              <a:rPr lang="ko-KR" altLang="en-US" dirty="0" smtClean="0"/>
              <a:t>이 둔해지며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성령님과의 </a:t>
            </a:r>
            <a:r>
              <a:rPr lang="ko-KR" altLang="en-US" b="1" dirty="0" smtClean="0">
                <a:solidFill>
                  <a:srgbClr val="FF0000"/>
                </a:solidFill>
              </a:rPr>
              <a:t>교통</a:t>
            </a:r>
            <a:r>
              <a:rPr lang="ko-KR" altLang="en-US" dirty="0" smtClean="0"/>
              <a:t>이 막히게 된다</a:t>
            </a:r>
            <a:endParaRPr lang="en-US" altLang="ko-KR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836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38150" y="1828800"/>
            <a:ext cx="3962400" cy="416798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endParaRPr lang="en-US" b="1" dirty="0"/>
          </a:p>
        </p:txBody>
      </p:sp>
      <p:sp>
        <p:nvSpPr>
          <p:cNvPr id="7" name="Oval 6"/>
          <p:cNvSpPr/>
          <p:nvPr/>
        </p:nvSpPr>
        <p:spPr>
          <a:xfrm>
            <a:off x="1177220" y="2637863"/>
            <a:ext cx="2486826" cy="252629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720020" y="4516792"/>
            <a:ext cx="609600" cy="457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481475" y="4603488"/>
            <a:ext cx="609600" cy="4622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FF0000"/>
                </a:solidFill>
              </a:rPr>
              <a:t>혼</a:t>
            </a:r>
            <a:r>
              <a:rPr lang="ko-KR" altLang="en-US" b="1" dirty="0"/>
              <a:t>의 세가지 </a:t>
            </a:r>
            <a:r>
              <a:rPr lang="ko-KR" altLang="en-US" b="1" dirty="0">
                <a:solidFill>
                  <a:srgbClr val="0070C0"/>
                </a:solidFill>
              </a:rPr>
              <a:t>기능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99432"/>
            <a:ext cx="4272776" cy="4525963"/>
          </a:xfrm>
        </p:spPr>
        <p:txBody>
          <a:bodyPr>
            <a:normAutofit/>
          </a:bodyPr>
          <a:lstStyle/>
          <a:p>
            <a:r>
              <a:rPr lang="ko-KR" altLang="en-US" dirty="0"/>
              <a:t>혼으로는 </a:t>
            </a:r>
            <a:r>
              <a:rPr lang="ko-KR" altLang="en-US" b="1" dirty="0">
                <a:solidFill>
                  <a:srgbClr val="0070C0"/>
                </a:solidFill>
              </a:rPr>
              <a:t>하나님</a:t>
            </a:r>
            <a:r>
              <a:rPr lang="ko-KR" altLang="en-US" dirty="0"/>
              <a:t>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dirty="0" smtClean="0">
                <a:solidFill>
                  <a:srgbClr val="FF0000"/>
                </a:solidFill>
              </a:rPr>
              <a:t>교통</a:t>
            </a:r>
            <a:r>
              <a:rPr lang="ko-KR" altLang="en-US" dirty="0" smtClean="0"/>
              <a:t>할 </a:t>
            </a:r>
            <a:r>
              <a:rPr lang="ko-KR" altLang="en-US" dirty="0"/>
              <a:t>수 없다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혼은 인간의 </a:t>
            </a:r>
            <a:r>
              <a:rPr lang="ko-KR" altLang="en-US" b="1" dirty="0" smtClean="0">
                <a:solidFill>
                  <a:srgbClr val="FF0000"/>
                </a:solidFill>
              </a:rPr>
              <a:t>인격</a:t>
            </a:r>
            <a:r>
              <a:rPr lang="ko-KR" altLang="en-US" dirty="0"/>
              <a:t>과</a:t>
            </a:r>
            <a:r>
              <a:rPr lang="en-US" altLang="ko-KR" dirty="0" smtClean="0"/>
              <a:t> </a:t>
            </a:r>
            <a:r>
              <a:rPr lang="ko-KR" altLang="en-US" b="1" dirty="0" smtClean="0">
                <a:solidFill>
                  <a:srgbClr val="0070C0"/>
                </a:solidFill>
              </a:rPr>
              <a:t>개성</a:t>
            </a:r>
            <a:r>
              <a:rPr lang="ko-KR" altLang="en-US" dirty="0" smtClean="0"/>
              <a:t>을 형성하는 기관이다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r>
              <a:rPr lang="ko-KR" altLang="en-US" dirty="0" smtClean="0"/>
              <a:t>영으로 받은 것을 혼은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dirty="0" smtClean="0">
                <a:solidFill>
                  <a:srgbClr val="FF0000"/>
                </a:solidFill>
              </a:rPr>
              <a:t>이해하게</a:t>
            </a:r>
            <a:r>
              <a:rPr lang="ko-KR" altLang="en-US" dirty="0" smtClean="0"/>
              <a:t> </a:t>
            </a:r>
            <a:r>
              <a:rPr lang="ko-KR" altLang="en-US" dirty="0" smtClean="0"/>
              <a:t>해 준다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dirty="0"/>
          </a:p>
        </p:txBody>
      </p:sp>
      <p:cxnSp>
        <p:nvCxnSpPr>
          <p:cNvPr id="13" name="Straight Connector 12"/>
          <p:cNvCxnSpPr>
            <a:stCxn id="6" idx="0"/>
            <a:endCxn id="7" idx="0"/>
          </p:cNvCxnSpPr>
          <p:nvPr/>
        </p:nvCxnSpPr>
        <p:spPr>
          <a:xfrm>
            <a:off x="2419350" y="1828800"/>
            <a:ext cx="1283" cy="8090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1995931" y="2964176"/>
            <a:ext cx="846837" cy="598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400" b="1" dirty="0" smtClean="0"/>
              <a:t>영교</a:t>
            </a:r>
            <a:endParaRPr lang="en-US" altLang="ko-KR" sz="2400" b="1" dirty="0" smtClean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995931" y="3541469"/>
            <a:ext cx="846837" cy="598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400" b="1" dirty="0" smtClean="0"/>
              <a:t>직관</a:t>
            </a:r>
            <a:endParaRPr lang="en-US" altLang="ko-KR" sz="2400" b="1" dirty="0" smtClean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995931" y="4087918"/>
            <a:ext cx="846837" cy="598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400" b="1" dirty="0" smtClean="0"/>
              <a:t>양심</a:t>
            </a:r>
            <a:endParaRPr lang="en-US" altLang="ko-KR" sz="2400" b="1" dirty="0" smtClean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80130" y="3015731"/>
            <a:ext cx="846837" cy="598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400" b="1" dirty="0" smtClean="0"/>
              <a:t>이성</a:t>
            </a:r>
            <a:endParaRPr lang="en-US" altLang="ko-KR" sz="2400" b="1" dirty="0" smtClean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512960" y="3019956"/>
            <a:ext cx="846837" cy="598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400" b="1" dirty="0" smtClean="0"/>
              <a:t>감정</a:t>
            </a:r>
            <a:endParaRPr lang="en-US" altLang="ko-KR" sz="2400" b="1" dirty="0" smtClean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995931" y="5272429"/>
            <a:ext cx="846837" cy="598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400" b="1" dirty="0" smtClean="0"/>
              <a:t>의지</a:t>
            </a:r>
            <a:endParaRPr lang="en-US" altLang="ko-KR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342959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</TotalTime>
  <Words>134</Words>
  <Application>Microsoft Macintosh PowerPoint</Application>
  <PresentationFormat>On-screen Show (4:3)</PresentationFormat>
  <Paragraphs>58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KAINOS HEALING MINISTRY</vt:lpstr>
      <vt:lpstr>영혼을 하나로 볼때</vt:lpstr>
      <vt:lpstr>인간의 세가지 본성</vt:lpstr>
      <vt:lpstr>옛사람과 새사람</vt:lpstr>
      <vt:lpstr>영의 세가지 기능</vt:lpstr>
      <vt:lpstr>직관인가? 내 생각인가?</vt:lpstr>
      <vt:lpstr>양심의역할</vt:lpstr>
      <vt:lpstr>혼의 세가지 기능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치유 세미나</dc:title>
  <dc:creator>sarah</dc:creator>
  <cp:lastModifiedBy>Sarah Choi</cp:lastModifiedBy>
  <cp:revision>141</cp:revision>
  <dcterms:created xsi:type="dcterms:W3CDTF">2014-04-06T16:51:04Z</dcterms:created>
  <dcterms:modified xsi:type="dcterms:W3CDTF">2019-02-03T22:34:50Z</dcterms:modified>
</cp:coreProperties>
</file>